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Roboto Mono" panose="00000009000000000000" pitchFamily="49" charset="0"/>
      <p:regular r:id="rId17"/>
      <p:bold r:id="rId18"/>
      <p:italic r:id="rId19"/>
      <p:boldItalic r:id="rId20"/>
    </p:embeddedFont>
    <p:embeddedFont>
      <p:font typeface="Roboto Mono Bold" panose="00000009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0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6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sv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92050" y="106669"/>
            <a:ext cx="5611754" cy="10287000"/>
            <a:chOff x="0" y="0"/>
            <a:chExt cx="3208185" cy="5880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8185" cy="5880976"/>
            </a:xfrm>
            <a:custGeom>
              <a:avLst/>
              <a:gdLst/>
              <a:ahLst/>
              <a:cxnLst/>
              <a:rect l="l" t="t" r="r" b="b"/>
              <a:pathLst>
                <a:path w="3208185" h="5880976">
                  <a:moveTo>
                    <a:pt x="0" y="0"/>
                  </a:moveTo>
                  <a:lnTo>
                    <a:pt x="3208185" y="0"/>
                  </a:lnTo>
                  <a:lnTo>
                    <a:pt x="3208185" y="5880976"/>
                  </a:lnTo>
                  <a:lnTo>
                    <a:pt x="0" y="5880976"/>
                  </a:lnTo>
                  <a:close/>
                </a:path>
              </a:pathLst>
            </a:custGeom>
            <a:solidFill>
              <a:srgbClr val="EC9C4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08185" cy="5919076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0782" y="6179631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0" y="0"/>
                </a:moveTo>
                <a:lnTo>
                  <a:pt x="11301259" y="0"/>
                </a:lnTo>
                <a:lnTo>
                  <a:pt x="11301259" y="4110833"/>
                </a:lnTo>
                <a:lnTo>
                  <a:pt x="0" y="4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-57425" y="2696303"/>
            <a:ext cx="13432183" cy="1052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000" b="1" spc="780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CERTAMEN PREMIOS RECO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4817" y="4575043"/>
            <a:ext cx="11987700" cy="1198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444" b="1" spc="909">
                <a:solidFill>
                  <a:srgbClr val="E4022D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INFORME ANUAL DE VOLUNTARIADO</a:t>
            </a:r>
          </a:p>
          <a:p>
            <a:pPr algn="ctr">
              <a:lnSpc>
                <a:spcPts val="4821"/>
              </a:lnSpc>
              <a:spcBef>
                <a:spcPct val="0"/>
              </a:spcBef>
            </a:pPr>
            <a:r>
              <a:rPr lang="en-US" sz="3444" b="1" spc="909">
                <a:solidFill>
                  <a:srgbClr val="E4022D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DE FUNDACIÓN FADE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5478" y="6772972"/>
            <a:ext cx="10846379" cy="68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2"/>
              </a:lnSpc>
              <a:spcBef>
                <a:spcPct val="0"/>
              </a:spcBef>
            </a:pPr>
            <a:r>
              <a:rPr lang="en-US" sz="1980" b="1" spc="152">
                <a:solidFill>
                  <a:srgbClr val="000000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INICIATIVA DIGITAL: </a:t>
            </a:r>
            <a:r>
              <a:rPr lang="en-US" sz="1980" spc="152">
                <a:solidFill>
                  <a:srgbClr val="00000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APLICACIÓN DEL PROGRAMA POWER BI A LA NUEVA BASE DE DATOS DE VOLUNTARIADO DE FUNDACIÓN FADE</a:t>
            </a:r>
          </a:p>
        </p:txBody>
      </p:sp>
      <p:sp>
        <p:nvSpPr>
          <p:cNvPr id="9" name="Freeform 9"/>
          <p:cNvSpPr/>
          <p:nvPr/>
        </p:nvSpPr>
        <p:spPr>
          <a:xfrm>
            <a:off x="13083948" y="92379"/>
            <a:ext cx="10446204" cy="9681278"/>
          </a:xfrm>
          <a:custGeom>
            <a:avLst/>
            <a:gdLst/>
            <a:ahLst/>
            <a:cxnLst/>
            <a:rect l="l" t="t" r="r" b="b"/>
            <a:pathLst>
              <a:path w="10446204" h="9681278">
                <a:moveTo>
                  <a:pt x="0" y="0"/>
                </a:moveTo>
                <a:lnTo>
                  <a:pt x="10446204" y="0"/>
                </a:lnTo>
                <a:lnTo>
                  <a:pt x="10446204" y="9681278"/>
                </a:lnTo>
                <a:lnTo>
                  <a:pt x="0" y="9681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</a:blip>
            <a:stretch>
              <a:fillRect r="-15409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76167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0" y="0"/>
                </a:moveTo>
                <a:lnTo>
                  <a:pt x="11301259" y="0"/>
                </a:lnTo>
                <a:lnTo>
                  <a:pt x="11301259" y="4110833"/>
                </a:lnTo>
                <a:lnTo>
                  <a:pt x="0" y="4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121778" y="1998548"/>
            <a:ext cx="890378" cy="860258"/>
            <a:chOff x="0" y="0"/>
            <a:chExt cx="512381" cy="4950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381" cy="495048"/>
            </a:xfrm>
            <a:custGeom>
              <a:avLst/>
              <a:gdLst/>
              <a:ahLst/>
              <a:cxnLst/>
              <a:rect l="l" t="t" r="r" b="b"/>
              <a:pathLst>
                <a:path w="512381" h="495048">
                  <a:moveTo>
                    <a:pt x="0" y="0"/>
                  </a:moveTo>
                  <a:lnTo>
                    <a:pt x="512381" y="0"/>
                  </a:lnTo>
                  <a:lnTo>
                    <a:pt x="512381" y="495048"/>
                  </a:lnTo>
                  <a:lnTo>
                    <a:pt x="0" y="495048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2381" cy="533148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785113" y="-3359962"/>
            <a:ext cx="5135476" cy="4114800"/>
          </a:xfrm>
          <a:custGeom>
            <a:avLst/>
            <a:gdLst/>
            <a:ahLst/>
            <a:cxnLst/>
            <a:rect l="l" t="t" r="r" b="b"/>
            <a:pathLst>
              <a:path w="5135476" h="4114800">
                <a:moveTo>
                  <a:pt x="0" y="0"/>
                </a:moveTo>
                <a:lnTo>
                  <a:pt x="5135476" y="0"/>
                </a:lnTo>
                <a:lnTo>
                  <a:pt x="5135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1897031" y="644342"/>
            <a:ext cx="9396043" cy="9307871"/>
          </a:xfrm>
          <a:custGeom>
            <a:avLst/>
            <a:gdLst/>
            <a:ahLst/>
            <a:cxnLst/>
            <a:rect l="l" t="t" r="r" b="b"/>
            <a:pathLst>
              <a:path w="9396043" h="9307871">
                <a:moveTo>
                  <a:pt x="0" y="0"/>
                </a:moveTo>
                <a:lnTo>
                  <a:pt x="9396043" y="0"/>
                </a:lnTo>
                <a:lnTo>
                  <a:pt x="9396043" y="9307871"/>
                </a:lnTo>
                <a:lnTo>
                  <a:pt x="0" y="9307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 t="-41872" r="-149804" b="-4725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3645547" y="1188243"/>
            <a:ext cx="14296494" cy="7702236"/>
          </a:xfrm>
          <a:custGeom>
            <a:avLst/>
            <a:gdLst/>
            <a:ahLst/>
            <a:cxnLst/>
            <a:rect l="l" t="t" r="r" b="b"/>
            <a:pathLst>
              <a:path w="14296494" h="7702236">
                <a:moveTo>
                  <a:pt x="0" y="0"/>
                </a:moveTo>
                <a:lnTo>
                  <a:pt x="14296494" y="0"/>
                </a:lnTo>
                <a:lnTo>
                  <a:pt x="14296494" y="7702236"/>
                </a:lnTo>
                <a:lnTo>
                  <a:pt x="0" y="77022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2250028" y="1908662"/>
            <a:ext cx="7728091" cy="10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9"/>
              </a:lnSpc>
            </a:pPr>
            <a:r>
              <a:rPr lang="en-US" sz="3077" b="1" spc="18" dirty="0">
                <a:solidFill>
                  <a:srgbClr val="020301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POWER</a:t>
            </a:r>
          </a:p>
          <a:p>
            <a:pPr marL="0" lvl="1" indent="0" algn="l">
              <a:lnSpc>
                <a:spcPts val="4309"/>
              </a:lnSpc>
              <a:spcBef>
                <a:spcPct val="0"/>
              </a:spcBef>
            </a:pPr>
            <a:r>
              <a:rPr lang="en-US" sz="3077" b="1" spc="18" dirty="0">
                <a:solidFill>
                  <a:srgbClr val="020301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BI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5044" y="1368841"/>
            <a:ext cx="1113862" cy="114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66"/>
              </a:lnSpc>
              <a:spcBef>
                <a:spcPct val="0"/>
              </a:spcBef>
            </a:pPr>
            <a:r>
              <a:rPr lang="en-US" sz="6975" b="1" spc="6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84612" y="-829001"/>
            <a:ext cx="1159006" cy="4954684"/>
            <a:chOff x="0" y="0"/>
            <a:chExt cx="662592" cy="2832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2592" cy="2832544"/>
            </a:xfrm>
            <a:custGeom>
              <a:avLst/>
              <a:gdLst/>
              <a:ahLst/>
              <a:cxnLst/>
              <a:rect l="l" t="t" r="r" b="b"/>
              <a:pathLst>
                <a:path w="662592" h="2832544">
                  <a:moveTo>
                    <a:pt x="0" y="0"/>
                  </a:moveTo>
                  <a:lnTo>
                    <a:pt x="662592" y="0"/>
                  </a:lnTo>
                  <a:lnTo>
                    <a:pt x="662592" y="2832544"/>
                  </a:lnTo>
                  <a:lnTo>
                    <a:pt x="0" y="2832544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2592" cy="2870644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176167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0" y="0"/>
                </a:moveTo>
                <a:lnTo>
                  <a:pt x="11301259" y="0"/>
                </a:lnTo>
                <a:lnTo>
                  <a:pt x="11301259" y="4110833"/>
                </a:lnTo>
                <a:lnTo>
                  <a:pt x="0" y="4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2161177" y="1507889"/>
            <a:ext cx="13768357" cy="8174962"/>
          </a:xfrm>
          <a:custGeom>
            <a:avLst/>
            <a:gdLst/>
            <a:ahLst/>
            <a:cxnLst/>
            <a:rect l="l" t="t" r="r" b="b"/>
            <a:pathLst>
              <a:path w="13768357" h="8174962">
                <a:moveTo>
                  <a:pt x="0" y="0"/>
                </a:moveTo>
                <a:lnTo>
                  <a:pt x="13768357" y="0"/>
                </a:lnTo>
                <a:lnTo>
                  <a:pt x="13768357" y="8174962"/>
                </a:lnTo>
                <a:lnTo>
                  <a:pt x="0" y="8174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3946801" y="406970"/>
            <a:ext cx="6637385" cy="1075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62"/>
              </a:lnSpc>
              <a:spcBef>
                <a:spcPct val="0"/>
              </a:spcBef>
            </a:pPr>
            <a:r>
              <a:rPr lang="en-US" sz="6544" b="1" spc="798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RESULTADOS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84612" y="-829001"/>
            <a:ext cx="1159006" cy="4954684"/>
            <a:chOff x="0" y="0"/>
            <a:chExt cx="662592" cy="2832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2592" cy="2832544"/>
            </a:xfrm>
            <a:custGeom>
              <a:avLst/>
              <a:gdLst/>
              <a:ahLst/>
              <a:cxnLst/>
              <a:rect l="l" t="t" r="r" b="b"/>
              <a:pathLst>
                <a:path w="662592" h="2832544">
                  <a:moveTo>
                    <a:pt x="0" y="0"/>
                  </a:moveTo>
                  <a:lnTo>
                    <a:pt x="662592" y="0"/>
                  </a:lnTo>
                  <a:lnTo>
                    <a:pt x="662592" y="2832544"/>
                  </a:lnTo>
                  <a:lnTo>
                    <a:pt x="0" y="2832544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2592" cy="2870644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176167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0" y="0"/>
                </a:moveTo>
                <a:lnTo>
                  <a:pt x="11301259" y="0"/>
                </a:lnTo>
                <a:lnTo>
                  <a:pt x="11301259" y="4110833"/>
                </a:lnTo>
                <a:lnTo>
                  <a:pt x="0" y="4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1934033" y="1648341"/>
            <a:ext cx="13834626" cy="8266189"/>
          </a:xfrm>
          <a:custGeom>
            <a:avLst/>
            <a:gdLst/>
            <a:ahLst/>
            <a:cxnLst/>
            <a:rect l="l" t="t" r="r" b="b"/>
            <a:pathLst>
              <a:path w="13834626" h="8266189">
                <a:moveTo>
                  <a:pt x="0" y="0"/>
                </a:moveTo>
                <a:lnTo>
                  <a:pt x="13834626" y="0"/>
                </a:lnTo>
                <a:lnTo>
                  <a:pt x="13834626" y="8266190"/>
                </a:lnTo>
                <a:lnTo>
                  <a:pt x="0" y="82661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3946801" y="406970"/>
            <a:ext cx="6637385" cy="1075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62"/>
              </a:lnSpc>
              <a:spcBef>
                <a:spcPct val="0"/>
              </a:spcBef>
            </a:pPr>
            <a:r>
              <a:rPr lang="en-US" sz="6544" b="1" spc="798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RESULTADOS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84612" y="-829001"/>
            <a:ext cx="1159006" cy="4954684"/>
            <a:chOff x="0" y="0"/>
            <a:chExt cx="662592" cy="2832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2592" cy="2832544"/>
            </a:xfrm>
            <a:custGeom>
              <a:avLst/>
              <a:gdLst/>
              <a:ahLst/>
              <a:cxnLst/>
              <a:rect l="l" t="t" r="r" b="b"/>
              <a:pathLst>
                <a:path w="662592" h="2832544">
                  <a:moveTo>
                    <a:pt x="0" y="0"/>
                  </a:moveTo>
                  <a:lnTo>
                    <a:pt x="662592" y="0"/>
                  </a:lnTo>
                  <a:lnTo>
                    <a:pt x="662592" y="2832544"/>
                  </a:lnTo>
                  <a:lnTo>
                    <a:pt x="0" y="2832544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2592" cy="2870644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176167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0" y="0"/>
                </a:moveTo>
                <a:lnTo>
                  <a:pt x="11301259" y="0"/>
                </a:lnTo>
                <a:lnTo>
                  <a:pt x="11301259" y="4110833"/>
                </a:lnTo>
                <a:lnTo>
                  <a:pt x="0" y="4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3096725" y="1648341"/>
            <a:ext cx="10859224" cy="8355489"/>
          </a:xfrm>
          <a:custGeom>
            <a:avLst/>
            <a:gdLst/>
            <a:ahLst/>
            <a:cxnLst/>
            <a:rect l="l" t="t" r="r" b="b"/>
            <a:pathLst>
              <a:path w="10859224" h="8355489">
                <a:moveTo>
                  <a:pt x="0" y="0"/>
                </a:moveTo>
                <a:lnTo>
                  <a:pt x="10859224" y="0"/>
                </a:lnTo>
                <a:lnTo>
                  <a:pt x="10859224" y="8355489"/>
                </a:lnTo>
                <a:lnTo>
                  <a:pt x="0" y="83554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3946801" y="406970"/>
            <a:ext cx="6637385" cy="1075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62"/>
              </a:lnSpc>
              <a:spcBef>
                <a:spcPct val="0"/>
              </a:spcBef>
            </a:pPr>
            <a:r>
              <a:rPr lang="en-US" sz="6544" b="1" spc="798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RESULTADOS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1698" y="1340793"/>
            <a:ext cx="11757602" cy="8663037"/>
            <a:chOff x="0" y="0"/>
            <a:chExt cx="3096652" cy="2281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6652" cy="2281623"/>
            </a:xfrm>
            <a:custGeom>
              <a:avLst/>
              <a:gdLst/>
              <a:ahLst/>
              <a:cxnLst/>
              <a:rect l="l" t="t" r="r" b="b"/>
              <a:pathLst>
                <a:path w="3096652" h="2281623">
                  <a:moveTo>
                    <a:pt x="0" y="0"/>
                  </a:moveTo>
                  <a:lnTo>
                    <a:pt x="3096652" y="0"/>
                  </a:lnTo>
                  <a:lnTo>
                    <a:pt x="3096652" y="2281623"/>
                  </a:lnTo>
                  <a:lnTo>
                    <a:pt x="0" y="2281623"/>
                  </a:lnTo>
                  <a:close/>
                </a:path>
              </a:pathLst>
            </a:custGeom>
            <a:solidFill>
              <a:srgbClr val="F3F5F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96652" cy="2319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4761895" y="302861"/>
            <a:ext cx="10446204" cy="9681278"/>
          </a:xfrm>
          <a:custGeom>
            <a:avLst/>
            <a:gdLst/>
            <a:ahLst/>
            <a:cxnLst/>
            <a:rect l="l" t="t" r="r" b="b"/>
            <a:pathLst>
              <a:path w="10446204" h="9681278">
                <a:moveTo>
                  <a:pt x="0" y="0"/>
                </a:moveTo>
                <a:lnTo>
                  <a:pt x="10446204" y="0"/>
                </a:lnTo>
                <a:lnTo>
                  <a:pt x="10446204" y="9681278"/>
                </a:lnTo>
                <a:lnTo>
                  <a:pt x="0" y="9681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r="-15409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6032776" y="3635420"/>
            <a:ext cx="10811854" cy="220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Aunque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los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resultados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no son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los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esperados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, no son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negativos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,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ya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que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nos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ayuda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de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cara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a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mejorar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y a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analizarlos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con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los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técnicos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responsables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de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los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programas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de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voluntariado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y con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dirección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.</a:t>
            </a:r>
          </a:p>
          <a:p>
            <a:pPr algn="ctr">
              <a:lnSpc>
                <a:spcPts val="3463"/>
              </a:lnSpc>
            </a:pPr>
            <a:endParaRPr lang="en-US" sz="2473" spc="14" dirty="0">
              <a:solidFill>
                <a:srgbClr val="020301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algn="ctr">
              <a:lnSpc>
                <a:spcPts val="3463"/>
              </a:lnSpc>
            </a:pP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Datos a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tener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en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cuenta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a la hora de MEJORAR: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30727" y="1966374"/>
            <a:ext cx="10324701" cy="152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65"/>
              </a:lnSpc>
              <a:spcBef>
                <a:spcPct val="0"/>
              </a:spcBef>
            </a:pPr>
            <a:r>
              <a:rPr lang="en-US" sz="9261" b="1" spc="1129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CONCLUSIÓN</a:t>
            </a:r>
          </a:p>
        </p:txBody>
      </p:sp>
      <p:sp>
        <p:nvSpPr>
          <p:cNvPr id="8" name="Freeform 8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15358958" y="9076755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3" y="0"/>
                </a:lnTo>
                <a:lnTo>
                  <a:pt x="2367783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AutoShape 11"/>
          <p:cNvSpPr/>
          <p:nvPr/>
        </p:nvSpPr>
        <p:spPr>
          <a:xfrm flipH="1">
            <a:off x="8743219" y="8040533"/>
            <a:ext cx="10874" cy="53046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 rot="68197">
            <a:off x="7934438" y="6242211"/>
            <a:ext cx="1653109" cy="849285"/>
          </a:xfrm>
          <a:custGeom>
            <a:avLst/>
            <a:gdLst/>
            <a:ahLst/>
            <a:cxnLst/>
            <a:rect l="l" t="t" r="r" b="b"/>
            <a:pathLst>
              <a:path w="1653109" h="849285">
                <a:moveTo>
                  <a:pt x="0" y="0"/>
                </a:moveTo>
                <a:lnTo>
                  <a:pt x="1653110" y="0"/>
                </a:lnTo>
                <a:lnTo>
                  <a:pt x="1653110" y="849284"/>
                </a:lnTo>
                <a:lnTo>
                  <a:pt x="0" y="849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3" name="Group 13"/>
          <p:cNvGrpSpPr/>
          <p:nvPr/>
        </p:nvGrpSpPr>
        <p:grpSpPr>
          <a:xfrm>
            <a:off x="8015783" y="6393477"/>
            <a:ext cx="1490419" cy="14904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9571511" y="7199809"/>
            <a:ext cx="107174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17" name="AutoShape 17"/>
          <p:cNvSpPr/>
          <p:nvPr/>
        </p:nvSpPr>
        <p:spPr>
          <a:xfrm>
            <a:off x="11477771" y="7957770"/>
            <a:ext cx="0" cy="39149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18" name="Freeform 18"/>
          <p:cNvSpPr/>
          <p:nvPr/>
        </p:nvSpPr>
        <p:spPr>
          <a:xfrm rot="68197">
            <a:off x="10658116" y="6242211"/>
            <a:ext cx="1653109" cy="849285"/>
          </a:xfrm>
          <a:custGeom>
            <a:avLst/>
            <a:gdLst/>
            <a:ahLst/>
            <a:cxnLst/>
            <a:rect l="l" t="t" r="r" b="b"/>
            <a:pathLst>
              <a:path w="1653109" h="849285">
                <a:moveTo>
                  <a:pt x="0" y="0"/>
                </a:moveTo>
                <a:lnTo>
                  <a:pt x="1653109" y="0"/>
                </a:lnTo>
                <a:lnTo>
                  <a:pt x="1653109" y="849284"/>
                </a:lnTo>
                <a:lnTo>
                  <a:pt x="0" y="849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9" name="Group 19"/>
          <p:cNvGrpSpPr/>
          <p:nvPr/>
        </p:nvGrpSpPr>
        <p:grpSpPr>
          <a:xfrm>
            <a:off x="10739461" y="6393477"/>
            <a:ext cx="1490419" cy="149041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2295189" y="7199809"/>
            <a:ext cx="107174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23" name="AutoShape 23"/>
          <p:cNvSpPr/>
          <p:nvPr/>
        </p:nvSpPr>
        <p:spPr>
          <a:xfrm>
            <a:off x="14125131" y="7957770"/>
            <a:ext cx="0" cy="39149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24" name="Freeform 24"/>
          <p:cNvSpPr/>
          <p:nvPr/>
        </p:nvSpPr>
        <p:spPr>
          <a:xfrm rot="68197">
            <a:off x="13305476" y="6242211"/>
            <a:ext cx="1653109" cy="849285"/>
          </a:xfrm>
          <a:custGeom>
            <a:avLst/>
            <a:gdLst/>
            <a:ahLst/>
            <a:cxnLst/>
            <a:rect l="l" t="t" r="r" b="b"/>
            <a:pathLst>
              <a:path w="1653109" h="849285">
                <a:moveTo>
                  <a:pt x="0" y="0"/>
                </a:moveTo>
                <a:lnTo>
                  <a:pt x="1653109" y="0"/>
                </a:lnTo>
                <a:lnTo>
                  <a:pt x="1653109" y="849284"/>
                </a:lnTo>
                <a:lnTo>
                  <a:pt x="0" y="849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5" name="Group 25"/>
          <p:cNvGrpSpPr/>
          <p:nvPr/>
        </p:nvGrpSpPr>
        <p:grpSpPr>
          <a:xfrm>
            <a:off x="13386821" y="6393477"/>
            <a:ext cx="1490419" cy="1490419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8354830" y="6871760"/>
            <a:ext cx="812325" cy="812325"/>
          </a:xfrm>
          <a:custGeom>
            <a:avLst/>
            <a:gdLst/>
            <a:ahLst/>
            <a:cxnLst/>
            <a:rect l="l" t="t" r="r" b="b"/>
            <a:pathLst>
              <a:path w="812325" h="812325">
                <a:moveTo>
                  <a:pt x="0" y="0"/>
                </a:moveTo>
                <a:lnTo>
                  <a:pt x="812326" y="0"/>
                </a:lnTo>
                <a:lnTo>
                  <a:pt x="812326" y="812326"/>
                </a:lnTo>
                <a:lnTo>
                  <a:pt x="0" y="812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Freeform 29"/>
          <p:cNvSpPr/>
          <p:nvPr/>
        </p:nvSpPr>
        <p:spPr>
          <a:xfrm>
            <a:off x="11085545" y="6871760"/>
            <a:ext cx="910737" cy="724036"/>
          </a:xfrm>
          <a:custGeom>
            <a:avLst/>
            <a:gdLst/>
            <a:ahLst/>
            <a:cxnLst/>
            <a:rect l="l" t="t" r="r" b="b"/>
            <a:pathLst>
              <a:path w="910737" h="724036">
                <a:moveTo>
                  <a:pt x="0" y="0"/>
                </a:moveTo>
                <a:lnTo>
                  <a:pt x="910737" y="0"/>
                </a:lnTo>
                <a:lnTo>
                  <a:pt x="910737" y="724036"/>
                </a:lnTo>
                <a:lnTo>
                  <a:pt x="0" y="724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0" name="Freeform 30"/>
          <p:cNvSpPr/>
          <p:nvPr/>
        </p:nvSpPr>
        <p:spPr>
          <a:xfrm>
            <a:off x="13722326" y="6857367"/>
            <a:ext cx="819409" cy="819409"/>
          </a:xfrm>
          <a:custGeom>
            <a:avLst/>
            <a:gdLst/>
            <a:ahLst/>
            <a:cxnLst/>
            <a:rect l="l" t="t" r="r" b="b"/>
            <a:pathLst>
              <a:path w="819409" h="819409">
                <a:moveTo>
                  <a:pt x="0" y="0"/>
                </a:moveTo>
                <a:lnTo>
                  <a:pt x="819409" y="0"/>
                </a:lnTo>
                <a:lnTo>
                  <a:pt x="819409" y="819409"/>
                </a:lnTo>
                <a:lnTo>
                  <a:pt x="0" y="8194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1" name="TextBox 31"/>
          <p:cNvSpPr txBox="1"/>
          <p:nvPr/>
        </p:nvSpPr>
        <p:spPr>
          <a:xfrm>
            <a:off x="7678376" y="8632987"/>
            <a:ext cx="2129686" cy="93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7"/>
              </a:lnSpc>
            </a:pPr>
            <a:r>
              <a:rPr lang="en-US" sz="1798" spc="1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Nº de bajas en un año</a:t>
            </a:r>
          </a:p>
          <a:p>
            <a:pPr marL="0" lvl="1" indent="0" algn="ctr">
              <a:lnSpc>
                <a:spcPts val="2517"/>
              </a:lnSpc>
              <a:spcBef>
                <a:spcPct val="0"/>
              </a:spcBef>
            </a:pPr>
            <a:r>
              <a:rPr lang="en-US" sz="1798" spc="10">
                <a:solidFill>
                  <a:srgbClr val="E4022D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Plan de fidelización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287088" y="6583564"/>
            <a:ext cx="934009" cy="19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620"/>
              </a:lnSpc>
              <a:spcBef>
                <a:spcPct val="0"/>
              </a:spcBef>
            </a:pPr>
            <a:r>
              <a:rPr lang="en-US" sz="1157" b="1" dirty="0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25571" y="8618381"/>
            <a:ext cx="2630684" cy="9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4"/>
              </a:lnSpc>
            </a:pPr>
            <a:r>
              <a:rPr lang="en-US" sz="1796" spc="1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Nº de hombres y mujeres</a:t>
            </a:r>
          </a:p>
          <a:p>
            <a:pPr marL="0" lvl="1" indent="0" algn="ctr">
              <a:lnSpc>
                <a:spcPts val="2514"/>
              </a:lnSpc>
              <a:spcBef>
                <a:spcPct val="0"/>
              </a:spcBef>
            </a:pPr>
            <a:r>
              <a:rPr lang="en-US" sz="1796" spc="10">
                <a:solidFill>
                  <a:srgbClr val="E4022D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Plan de Paridad en el Voluntariado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010766" y="6583564"/>
            <a:ext cx="934009" cy="19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620"/>
              </a:lnSpc>
              <a:spcBef>
                <a:spcPct val="0"/>
              </a:spcBef>
            </a:pPr>
            <a:r>
              <a:rPr lang="en-US" sz="1157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658126" y="6583564"/>
            <a:ext cx="934009" cy="19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620"/>
              </a:lnSpc>
              <a:spcBef>
                <a:spcPct val="0"/>
              </a:spcBef>
            </a:pPr>
            <a:r>
              <a:rPr lang="en-US" sz="1157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106755" y="8618381"/>
            <a:ext cx="2252203" cy="125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4"/>
              </a:lnSpc>
            </a:pPr>
            <a:r>
              <a:rPr lang="en-US" sz="1796" spc="1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Origen de los voluntarios</a:t>
            </a:r>
          </a:p>
          <a:p>
            <a:pPr marL="0" lvl="1" indent="0" algn="ctr">
              <a:lnSpc>
                <a:spcPts val="2514"/>
              </a:lnSpc>
              <a:spcBef>
                <a:spcPct val="0"/>
              </a:spcBef>
            </a:pPr>
            <a:r>
              <a:rPr lang="en-US" sz="1796" spc="10">
                <a:solidFill>
                  <a:srgbClr val="E4022D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Foco  campañas de captación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0234" y="-4025515"/>
            <a:ext cx="5330703" cy="5762358"/>
            <a:chOff x="0" y="0"/>
            <a:chExt cx="1403971" cy="1517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3971" cy="1517658"/>
            </a:xfrm>
            <a:custGeom>
              <a:avLst/>
              <a:gdLst/>
              <a:ahLst/>
              <a:cxnLst/>
              <a:rect l="l" t="t" r="r" b="b"/>
              <a:pathLst>
                <a:path w="1403971" h="1517658">
                  <a:moveTo>
                    <a:pt x="0" y="0"/>
                  </a:moveTo>
                  <a:lnTo>
                    <a:pt x="1403971" y="0"/>
                  </a:lnTo>
                  <a:lnTo>
                    <a:pt x="1403971" y="1517658"/>
                  </a:lnTo>
                  <a:lnTo>
                    <a:pt x="0" y="1517658"/>
                  </a:lnTo>
                  <a:close/>
                </a:path>
              </a:pathLst>
            </a:custGeom>
            <a:solidFill>
              <a:srgbClr val="EC9C4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03971" cy="1555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419677" y="5306540"/>
            <a:ext cx="15040291" cy="5470906"/>
          </a:xfrm>
          <a:custGeom>
            <a:avLst/>
            <a:gdLst/>
            <a:ahLst/>
            <a:cxnLst/>
            <a:rect l="l" t="t" r="r" b="b"/>
            <a:pathLst>
              <a:path w="15040291" h="5470906">
                <a:moveTo>
                  <a:pt x="0" y="0"/>
                </a:moveTo>
                <a:lnTo>
                  <a:pt x="15040291" y="0"/>
                </a:lnTo>
                <a:lnTo>
                  <a:pt x="15040291" y="5470906"/>
                </a:lnTo>
                <a:lnTo>
                  <a:pt x="0" y="5470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4781536" y="5143500"/>
            <a:ext cx="548315" cy="548315"/>
          </a:xfrm>
          <a:custGeom>
            <a:avLst/>
            <a:gdLst/>
            <a:ahLst/>
            <a:cxnLst/>
            <a:rect l="l" t="t" r="r" b="b"/>
            <a:pathLst>
              <a:path w="548315" h="548315">
                <a:moveTo>
                  <a:pt x="0" y="0"/>
                </a:moveTo>
                <a:lnTo>
                  <a:pt x="548315" y="0"/>
                </a:lnTo>
                <a:lnTo>
                  <a:pt x="548315" y="548315"/>
                </a:lnTo>
                <a:lnTo>
                  <a:pt x="0" y="548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4781536" y="6441109"/>
            <a:ext cx="548315" cy="548561"/>
          </a:xfrm>
          <a:custGeom>
            <a:avLst/>
            <a:gdLst/>
            <a:ahLst/>
            <a:cxnLst/>
            <a:rect l="l" t="t" r="r" b="b"/>
            <a:pathLst>
              <a:path w="548315" h="548561">
                <a:moveTo>
                  <a:pt x="0" y="0"/>
                </a:moveTo>
                <a:lnTo>
                  <a:pt x="548315" y="0"/>
                </a:lnTo>
                <a:lnTo>
                  <a:pt x="548315" y="548561"/>
                </a:lnTo>
                <a:lnTo>
                  <a:pt x="0" y="5485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4781536" y="5790758"/>
            <a:ext cx="548315" cy="548315"/>
          </a:xfrm>
          <a:custGeom>
            <a:avLst/>
            <a:gdLst/>
            <a:ahLst/>
            <a:cxnLst/>
            <a:rect l="l" t="t" r="r" b="b"/>
            <a:pathLst>
              <a:path w="548315" h="548315">
                <a:moveTo>
                  <a:pt x="0" y="0"/>
                </a:moveTo>
                <a:lnTo>
                  <a:pt x="548315" y="0"/>
                </a:lnTo>
                <a:lnTo>
                  <a:pt x="548315" y="548315"/>
                </a:lnTo>
                <a:lnTo>
                  <a:pt x="0" y="548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4781536" y="7088613"/>
            <a:ext cx="548315" cy="548315"/>
          </a:xfrm>
          <a:custGeom>
            <a:avLst/>
            <a:gdLst/>
            <a:ahLst/>
            <a:cxnLst/>
            <a:rect l="l" t="t" r="r" b="b"/>
            <a:pathLst>
              <a:path w="548315" h="548315">
                <a:moveTo>
                  <a:pt x="0" y="0"/>
                </a:moveTo>
                <a:lnTo>
                  <a:pt x="548315" y="0"/>
                </a:lnTo>
                <a:lnTo>
                  <a:pt x="548315" y="548315"/>
                </a:lnTo>
                <a:lnTo>
                  <a:pt x="0" y="5483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1162822" y="2002208"/>
            <a:ext cx="9733778" cy="2452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en-US" sz="7152" b="1" spc="872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¡MUCHAS GRACIAS!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43906" y="5891201"/>
            <a:ext cx="5962746" cy="397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402"/>
              </a:lnSpc>
              <a:spcBef>
                <a:spcPct val="0"/>
              </a:spcBef>
            </a:pPr>
            <a:r>
              <a:rPr lang="en-US" sz="2430" spc="1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fade@fundacionfade.org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43906" y="7193876"/>
            <a:ext cx="6718694" cy="848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2430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Madre de Dios 17,Entlo.B</a:t>
            </a:r>
          </a:p>
          <a:p>
            <a:pPr marL="0" lvl="1" indent="0" algn="l">
              <a:lnSpc>
                <a:spcPts val="3402"/>
              </a:lnSpc>
              <a:spcBef>
                <a:spcPct val="0"/>
              </a:spcBef>
            </a:pPr>
            <a:r>
              <a:rPr lang="en-US" sz="2430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30004 Murcia.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43906" y="6541798"/>
            <a:ext cx="6155949" cy="397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402"/>
              </a:lnSpc>
              <a:spcBef>
                <a:spcPct val="0"/>
              </a:spcBef>
            </a:pPr>
            <a:r>
              <a:rPr lang="en-US" sz="2430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https://fundacionfade.org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43906" y="5187383"/>
            <a:ext cx="3140950" cy="839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402"/>
              </a:lnSpc>
              <a:spcBef>
                <a:spcPct val="0"/>
              </a:spcBef>
            </a:pPr>
            <a:r>
              <a:rPr lang="en-US" sz="2430" u="none" strike="noStrike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868 940 204</a:t>
            </a:r>
          </a:p>
          <a:p>
            <a:pPr marL="0" lvl="1" indent="0" algn="l">
              <a:lnSpc>
                <a:spcPts val="3402"/>
              </a:lnSpc>
              <a:spcBef>
                <a:spcPct val="0"/>
              </a:spcBef>
            </a:pPr>
            <a:endParaRPr lang="en-US" sz="2430" u="none" strike="noStrike" spc="14" dirty="0">
              <a:solidFill>
                <a:srgbClr val="020301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10177131" y="563552"/>
            <a:ext cx="9396043" cy="9307871"/>
          </a:xfrm>
          <a:custGeom>
            <a:avLst/>
            <a:gdLst/>
            <a:ahLst/>
            <a:cxnLst/>
            <a:rect l="l" t="t" r="r" b="b"/>
            <a:pathLst>
              <a:path w="9396043" h="9307871">
                <a:moveTo>
                  <a:pt x="0" y="0"/>
                </a:moveTo>
                <a:lnTo>
                  <a:pt x="9396043" y="0"/>
                </a:lnTo>
                <a:lnTo>
                  <a:pt x="9396043" y="9307871"/>
                </a:lnTo>
                <a:lnTo>
                  <a:pt x="0" y="930787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41872" r="-149804" b="-47255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9762"/>
            <a:ext cx="3364572" cy="10506762"/>
            <a:chOff x="0" y="0"/>
            <a:chExt cx="1923492" cy="60066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492" cy="6006612"/>
            </a:xfrm>
            <a:custGeom>
              <a:avLst/>
              <a:gdLst/>
              <a:ahLst/>
              <a:cxnLst/>
              <a:rect l="l" t="t" r="r" b="b"/>
              <a:pathLst>
                <a:path w="1923492" h="6006612">
                  <a:moveTo>
                    <a:pt x="0" y="0"/>
                  </a:moveTo>
                  <a:lnTo>
                    <a:pt x="1923492" y="0"/>
                  </a:lnTo>
                  <a:lnTo>
                    <a:pt x="1923492" y="6006612"/>
                  </a:lnTo>
                  <a:lnTo>
                    <a:pt x="0" y="6006612"/>
                  </a:lnTo>
                  <a:close/>
                </a:path>
              </a:pathLst>
            </a:custGeom>
            <a:solidFill>
              <a:srgbClr val="EC9C4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3492" cy="6044712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58722" y="3937815"/>
            <a:ext cx="734058" cy="707629"/>
            <a:chOff x="0" y="0"/>
            <a:chExt cx="133068" cy="1282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b="1" spc="164">
                  <a:solidFill>
                    <a:srgbClr val="FFFFFF"/>
                  </a:solidFill>
                  <a:latin typeface="Arial" panose="020B0604020202020204" pitchFamily="34" charset="0"/>
                  <a:ea typeface="Roboto Mono Bold"/>
                  <a:cs typeface="Arial" panose="020B0604020202020204" pitchFamily="34" charset="0"/>
                  <a:sym typeface="Roboto Mono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58722" y="4921978"/>
            <a:ext cx="734058" cy="707629"/>
            <a:chOff x="0" y="0"/>
            <a:chExt cx="133068" cy="1282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b="1" spc="164">
                  <a:solidFill>
                    <a:srgbClr val="FFFFFF"/>
                  </a:solidFill>
                  <a:latin typeface="Arial" panose="020B0604020202020204" pitchFamily="34" charset="0"/>
                  <a:ea typeface="Roboto Mono Bold"/>
                  <a:cs typeface="Arial" panose="020B0604020202020204" pitchFamily="34" charset="0"/>
                  <a:sym typeface="Roboto Mono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58722" y="5906379"/>
            <a:ext cx="734058" cy="707629"/>
            <a:chOff x="0" y="0"/>
            <a:chExt cx="133068" cy="1282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b="1" spc="164">
                  <a:solidFill>
                    <a:srgbClr val="FFFFFF"/>
                  </a:solidFill>
                  <a:latin typeface="Arial" panose="020B0604020202020204" pitchFamily="34" charset="0"/>
                  <a:ea typeface="Roboto Mono Bold"/>
                  <a:cs typeface="Arial" panose="020B0604020202020204" pitchFamily="34" charset="0"/>
                  <a:sym typeface="Roboto Mono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58722" y="6890542"/>
            <a:ext cx="734058" cy="707629"/>
            <a:chOff x="0" y="0"/>
            <a:chExt cx="133068" cy="1282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b="1" spc="164">
                  <a:solidFill>
                    <a:srgbClr val="FFFFFF"/>
                  </a:solidFill>
                  <a:latin typeface="Arial" panose="020B0604020202020204" pitchFamily="34" charset="0"/>
                  <a:ea typeface="Roboto Mono Bold"/>
                  <a:cs typeface="Arial" panose="020B0604020202020204" pitchFamily="34" charset="0"/>
                  <a:sym typeface="Roboto Mono Bold"/>
                </a:rPr>
                <a:t>04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793568" y="3937815"/>
            <a:ext cx="734058" cy="707629"/>
            <a:chOff x="0" y="0"/>
            <a:chExt cx="133068" cy="12827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b="1" spc="164">
                  <a:solidFill>
                    <a:srgbClr val="FFFFFF"/>
                  </a:solidFill>
                  <a:latin typeface="Arial" panose="020B0604020202020204" pitchFamily="34" charset="0"/>
                  <a:ea typeface="Roboto Mono Bold"/>
                  <a:cs typeface="Arial" panose="020B0604020202020204" pitchFamily="34" charset="0"/>
                  <a:sym typeface="Roboto Mono Bold"/>
                </a:rPr>
                <a:t>05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793568" y="4921978"/>
            <a:ext cx="734058" cy="707629"/>
            <a:chOff x="0" y="0"/>
            <a:chExt cx="133068" cy="12827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b="1" spc="164">
                  <a:solidFill>
                    <a:srgbClr val="FFFFFF"/>
                  </a:solidFill>
                  <a:latin typeface="Arial" panose="020B0604020202020204" pitchFamily="34" charset="0"/>
                  <a:ea typeface="Roboto Mono Bold"/>
                  <a:cs typeface="Arial" panose="020B0604020202020204" pitchFamily="34" charset="0"/>
                  <a:sym typeface="Roboto Mono Bold"/>
                </a:rPr>
                <a:t>06</a:t>
              </a:r>
            </a:p>
          </p:txBody>
        </p:sp>
      </p:grpSp>
      <p:sp>
        <p:nvSpPr>
          <p:cNvPr id="23" name="Freeform 23"/>
          <p:cNvSpPr/>
          <p:nvPr/>
        </p:nvSpPr>
        <p:spPr>
          <a:xfrm flipH="1">
            <a:off x="7318392" y="6456618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11301259" y="0"/>
                </a:moveTo>
                <a:lnTo>
                  <a:pt x="0" y="0"/>
                </a:lnTo>
                <a:lnTo>
                  <a:pt x="0" y="4110833"/>
                </a:lnTo>
                <a:lnTo>
                  <a:pt x="11301259" y="4110833"/>
                </a:lnTo>
                <a:lnTo>
                  <a:pt x="1130125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4" name="Group 24"/>
          <p:cNvGrpSpPr/>
          <p:nvPr/>
        </p:nvGrpSpPr>
        <p:grpSpPr>
          <a:xfrm>
            <a:off x="10793568" y="5906379"/>
            <a:ext cx="734058" cy="707629"/>
            <a:chOff x="0" y="0"/>
            <a:chExt cx="133068" cy="12827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b="1" spc="164">
                  <a:solidFill>
                    <a:srgbClr val="FFFFFF"/>
                  </a:solidFill>
                  <a:latin typeface="Arial" panose="020B0604020202020204" pitchFamily="34" charset="0"/>
                  <a:ea typeface="Roboto Mono Bold"/>
                  <a:cs typeface="Arial" panose="020B0604020202020204" pitchFamily="34" charset="0"/>
                  <a:sym typeface="Roboto Mono Bold"/>
                </a:rPr>
                <a:t>07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793568" y="6890542"/>
            <a:ext cx="734058" cy="707629"/>
            <a:chOff x="0" y="0"/>
            <a:chExt cx="133068" cy="12827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3068" cy="128277"/>
            </a:xfrm>
            <a:custGeom>
              <a:avLst/>
              <a:gdLst/>
              <a:ahLst/>
              <a:cxnLst/>
              <a:rect l="l" t="t" r="r" b="b"/>
              <a:pathLst>
                <a:path w="133068" h="128277">
                  <a:moveTo>
                    <a:pt x="0" y="0"/>
                  </a:moveTo>
                  <a:lnTo>
                    <a:pt x="133068" y="0"/>
                  </a:lnTo>
                  <a:lnTo>
                    <a:pt x="133068" y="128277"/>
                  </a:lnTo>
                  <a:lnTo>
                    <a:pt x="0" y="128277"/>
                  </a:lnTo>
                  <a:close/>
                </a:path>
              </a:pathLst>
            </a:custGeom>
            <a:solidFill>
              <a:srgbClr val="020301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133068" cy="128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r>
                <a:rPr lang="en-US" sz="2138" b="1" spc="164">
                  <a:solidFill>
                    <a:srgbClr val="FFFFFF"/>
                  </a:solidFill>
                  <a:latin typeface="Arial" panose="020B0604020202020204" pitchFamily="34" charset="0"/>
                  <a:ea typeface="Roboto Mono Bold"/>
                  <a:cs typeface="Arial" panose="020B0604020202020204" pitchFamily="34" charset="0"/>
                  <a:sym typeface="Roboto Mono Bold"/>
                </a:rPr>
                <a:t>08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058722" y="1340794"/>
            <a:ext cx="5306638" cy="1520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2965"/>
              </a:lnSpc>
              <a:spcBef>
                <a:spcPct val="0"/>
              </a:spcBef>
            </a:pPr>
            <a:r>
              <a:rPr lang="en-US" sz="9260" b="1" spc="1129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ÍNDICE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80117" y="4053975"/>
            <a:ext cx="3825114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</a:pPr>
            <a:r>
              <a:rPr lang="en-US" sz="2525" spc="194">
                <a:solidFill>
                  <a:srgbClr val="00000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Introducción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80117" y="5038137"/>
            <a:ext cx="3825114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</a:pPr>
            <a:r>
              <a:rPr lang="en-US" sz="2525" spc="194">
                <a:solidFill>
                  <a:srgbClr val="00000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Nuestra entidad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980117" y="7006701"/>
            <a:ext cx="3825114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</a:pPr>
            <a:r>
              <a:rPr lang="en-US" sz="2525" spc="194">
                <a:solidFill>
                  <a:srgbClr val="00000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Metodología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980117" y="6027098"/>
            <a:ext cx="4676549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</a:pPr>
            <a:r>
              <a:rPr lang="en-US" sz="2525" spc="194">
                <a:solidFill>
                  <a:srgbClr val="00000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Objetivos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714964" y="4053975"/>
            <a:ext cx="3825114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</a:pPr>
            <a:r>
              <a:rPr lang="en-US" sz="2525" spc="194">
                <a:solidFill>
                  <a:srgbClr val="00000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Herramientas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714964" y="5038137"/>
            <a:ext cx="3825114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</a:pPr>
            <a:r>
              <a:rPr lang="en-US" sz="2525" spc="194">
                <a:solidFill>
                  <a:srgbClr val="00000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Resultados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714964" y="7006701"/>
            <a:ext cx="3825114" cy="4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</a:pPr>
            <a:r>
              <a:rPr lang="en-US" sz="2525" spc="194">
                <a:solidFill>
                  <a:srgbClr val="000000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Conclusión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714964" y="6027098"/>
            <a:ext cx="4676549" cy="42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10"/>
              </a:lnSpc>
            </a:pPr>
            <a:r>
              <a:rPr lang="en-US" sz="2525" spc="194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Informe</a:t>
            </a:r>
          </a:p>
        </p:txBody>
      </p:sp>
      <p:sp>
        <p:nvSpPr>
          <p:cNvPr id="39" name="Freeform 39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0" name="Freeform 40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1" name="Freeform 41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1698" y="817085"/>
            <a:ext cx="11757602" cy="8142402"/>
            <a:chOff x="0" y="0"/>
            <a:chExt cx="3096652" cy="21445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6652" cy="2144501"/>
            </a:xfrm>
            <a:custGeom>
              <a:avLst/>
              <a:gdLst/>
              <a:ahLst/>
              <a:cxnLst/>
              <a:rect l="l" t="t" r="r" b="b"/>
              <a:pathLst>
                <a:path w="3096652" h="2144501">
                  <a:moveTo>
                    <a:pt x="0" y="0"/>
                  </a:moveTo>
                  <a:lnTo>
                    <a:pt x="3096652" y="0"/>
                  </a:lnTo>
                  <a:lnTo>
                    <a:pt x="3096652" y="2144501"/>
                  </a:lnTo>
                  <a:lnTo>
                    <a:pt x="0" y="2144501"/>
                  </a:lnTo>
                  <a:close/>
                </a:path>
              </a:pathLst>
            </a:custGeom>
            <a:solidFill>
              <a:srgbClr val="F3F5F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96652" cy="2182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4761895" y="302861"/>
            <a:ext cx="10446204" cy="9681278"/>
          </a:xfrm>
          <a:custGeom>
            <a:avLst/>
            <a:gdLst/>
            <a:ahLst/>
            <a:cxnLst/>
            <a:rect l="l" t="t" r="r" b="b"/>
            <a:pathLst>
              <a:path w="10446204" h="9681278">
                <a:moveTo>
                  <a:pt x="0" y="0"/>
                </a:moveTo>
                <a:lnTo>
                  <a:pt x="10446204" y="0"/>
                </a:lnTo>
                <a:lnTo>
                  <a:pt x="10446204" y="9681278"/>
                </a:lnTo>
                <a:lnTo>
                  <a:pt x="0" y="9681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r="-15409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5974572" y="3307409"/>
            <a:ext cx="10811854" cy="3550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463"/>
              </a:lnSpc>
            </a:pP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En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este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informe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hemos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analizado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los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datos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de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nuestros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voluntarios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recogidos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en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nuestra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b="1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nueva</a:t>
            </a:r>
            <a:r>
              <a:rPr lang="en-US" sz="2473" b="1" spc="14" dirty="0">
                <a:solidFill>
                  <a:srgbClr val="020301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 BBDD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con el fin de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mejorar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y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dar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respuesta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a las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necesidades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que se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reflejan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en el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rango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de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fechas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seleccionado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para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fidelizar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y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cuidar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a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los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voluntarios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que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atienden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a las personas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atendidas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en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los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distintos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</a:t>
            </a:r>
            <a:r>
              <a:rPr lang="en-US" sz="2473" spc="14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servicios</a:t>
            </a:r>
            <a:r>
              <a:rPr lang="en-US" sz="2473" spc="14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.</a:t>
            </a:r>
          </a:p>
          <a:p>
            <a:pPr algn="l">
              <a:lnSpc>
                <a:spcPts val="3463"/>
              </a:lnSpc>
            </a:pPr>
            <a:endParaRPr lang="en-US" sz="2473" spc="14" dirty="0">
              <a:solidFill>
                <a:srgbClr val="020301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  <a:p>
            <a:pPr algn="ctr">
              <a:lnSpc>
                <a:spcPts val="3463"/>
              </a:lnSpc>
            </a:pPr>
            <a:endParaRPr lang="en-US" sz="2473" spc="14" dirty="0">
              <a:solidFill>
                <a:srgbClr val="020301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18148" y="1438653"/>
            <a:ext cx="10324701" cy="1483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65"/>
              </a:lnSpc>
              <a:spcBef>
                <a:spcPct val="0"/>
              </a:spcBef>
            </a:pPr>
            <a:r>
              <a:rPr lang="en-US" sz="8000" b="1" u="none" strike="noStrike" spc="1129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INTRODUCCIÓN</a:t>
            </a:r>
          </a:p>
        </p:txBody>
      </p:sp>
      <p:sp>
        <p:nvSpPr>
          <p:cNvPr id="8" name="Freeform 8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15410"/>
            <a:ext cx="9381304" cy="4110833"/>
          </a:xfrm>
          <a:custGeom>
            <a:avLst/>
            <a:gdLst/>
            <a:ahLst/>
            <a:cxnLst/>
            <a:rect l="l" t="t" r="r" b="b"/>
            <a:pathLst>
              <a:path w="9381304" h="4110833">
                <a:moveTo>
                  <a:pt x="0" y="0"/>
                </a:moveTo>
                <a:lnTo>
                  <a:pt x="9381304" y="0"/>
                </a:lnTo>
                <a:lnTo>
                  <a:pt x="9381304" y="4110832"/>
                </a:lnTo>
                <a:lnTo>
                  <a:pt x="0" y="411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46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4028757" y="474547"/>
            <a:ext cx="10582459" cy="1123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582"/>
              </a:lnSpc>
              <a:spcBef>
                <a:spcPct val="0"/>
              </a:spcBef>
            </a:pPr>
            <a:r>
              <a:rPr lang="en-US" sz="6844" b="1" u="none" strike="noStrike" spc="835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NUESTRA ENTIDAD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7277" y="3893802"/>
            <a:ext cx="5455524" cy="279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4"/>
              </a:lnSpc>
            </a:pPr>
            <a:r>
              <a:rPr lang="en-US" sz="4010" spc="2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Fundación </a:t>
            </a:r>
          </a:p>
          <a:p>
            <a:pPr algn="l">
              <a:lnSpc>
                <a:spcPts val="5614"/>
              </a:lnSpc>
            </a:pPr>
            <a:r>
              <a:rPr lang="en-US" sz="4010" spc="2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Ayuda </a:t>
            </a:r>
          </a:p>
          <a:p>
            <a:pPr algn="l">
              <a:lnSpc>
                <a:spcPts val="5614"/>
              </a:lnSpc>
            </a:pPr>
            <a:r>
              <a:rPr lang="en-US" sz="4010" spc="2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Desarrollo </a:t>
            </a:r>
          </a:p>
          <a:p>
            <a:pPr algn="l">
              <a:lnSpc>
                <a:spcPts val="5614"/>
              </a:lnSpc>
            </a:pPr>
            <a:r>
              <a:rPr lang="en-US" sz="4010" spc="2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Educación</a:t>
            </a:r>
          </a:p>
        </p:txBody>
      </p:sp>
      <p:sp>
        <p:nvSpPr>
          <p:cNvPr id="5" name="Freeform 5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8" name="Group 8"/>
          <p:cNvGrpSpPr/>
          <p:nvPr/>
        </p:nvGrpSpPr>
        <p:grpSpPr>
          <a:xfrm>
            <a:off x="1414378" y="2806383"/>
            <a:ext cx="6041570" cy="810737"/>
            <a:chOff x="0" y="0"/>
            <a:chExt cx="3118870" cy="4634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18870" cy="463490"/>
            </a:xfrm>
            <a:custGeom>
              <a:avLst/>
              <a:gdLst/>
              <a:ahLst/>
              <a:cxnLst/>
              <a:rect l="l" t="t" r="r" b="b"/>
              <a:pathLst>
                <a:path w="3118870" h="463490">
                  <a:moveTo>
                    <a:pt x="0" y="0"/>
                  </a:moveTo>
                  <a:lnTo>
                    <a:pt x="3118870" y="0"/>
                  </a:lnTo>
                  <a:lnTo>
                    <a:pt x="3118870" y="463490"/>
                  </a:lnTo>
                  <a:lnTo>
                    <a:pt x="0" y="463490"/>
                  </a:lnTo>
                  <a:close/>
                </a:path>
              </a:pathLst>
            </a:custGeom>
            <a:solidFill>
              <a:srgbClr val="EC9C44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118870" cy="501590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80796" y="2818992"/>
            <a:ext cx="5908734" cy="64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22"/>
              </a:lnSpc>
              <a:spcBef>
                <a:spcPct val="0"/>
              </a:spcBef>
            </a:pPr>
            <a:r>
              <a:rPr lang="en-US" sz="3944" b="1" u="none" strike="noStrike" spc="481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¿QUIÉNES SOMOS?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480635" y="2528945"/>
            <a:ext cx="6632791" cy="1765532"/>
            <a:chOff x="0" y="0"/>
            <a:chExt cx="1777785" cy="4732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77785" cy="473215"/>
            </a:xfrm>
            <a:custGeom>
              <a:avLst/>
              <a:gdLst/>
              <a:ahLst/>
              <a:cxnLst/>
              <a:rect l="l" t="t" r="r" b="b"/>
              <a:pathLst>
                <a:path w="1777785" h="473215">
                  <a:moveTo>
                    <a:pt x="7003" y="0"/>
                  </a:moveTo>
                  <a:lnTo>
                    <a:pt x="1770782" y="0"/>
                  </a:lnTo>
                  <a:cubicBezTo>
                    <a:pt x="1774649" y="0"/>
                    <a:pt x="1777785" y="3135"/>
                    <a:pt x="1777785" y="7003"/>
                  </a:cubicBezTo>
                  <a:lnTo>
                    <a:pt x="1777785" y="466212"/>
                  </a:lnTo>
                  <a:cubicBezTo>
                    <a:pt x="1777785" y="470080"/>
                    <a:pt x="1774649" y="473215"/>
                    <a:pt x="1770782" y="473215"/>
                  </a:cubicBezTo>
                  <a:lnTo>
                    <a:pt x="7003" y="473215"/>
                  </a:lnTo>
                  <a:cubicBezTo>
                    <a:pt x="5146" y="473215"/>
                    <a:pt x="3365" y="472477"/>
                    <a:pt x="2051" y="471164"/>
                  </a:cubicBezTo>
                  <a:cubicBezTo>
                    <a:pt x="738" y="469850"/>
                    <a:pt x="0" y="468069"/>
                    <a:pt x="0" y="466212"/>
                  </a:cubicBezTo>
                  <a:lnTo>
                    <a:pt x="0" y="7003"/>
                  </a:lnTo>
                  <a:cubicBezTo>
                    <a:pt x="0" y="3135"/>
                    <a:pt x="3135" y="0"/>
                    <a:pt x="7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77785" cy="511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920392" y="2741880"/>
            <a:ext cx="5862712" cy="970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2565"/>
              </a:lnSpc>
              <a:spcBef>
                <a:spcPct val="0"/>
              </a:spcBef>
            </a:pPr>
            <a:r>
              <a:rPr lang="en-US" sz="1832" spc="1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Nace en 2004 con el reto de impulsar iniciativas sociales y soluciones positivas a los problemas sociales de nuestro entorno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144048" y="2297152"/>
            <a:ext cx="673173" cy="67317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endParaRPr lang="en-US" sz="2138" b="1" spc="164" dirty="0">
                <a:solidFill>
                  <a:srgbClr val="FFFFFF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480635" y="4771778"/>
            <a:ext cx="6632791" cy="1765532"/>
            <a:chOff x="0" y="0"/>
            <a:chExt cx="1777785" cy="4732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77785" cy="473215"/>
            </a:xfrm>
            <a:custGeom>
              <a:avLst/>
              <a:gdLst/>
              <a:ahLst/>
              <a:cxnLst/>
              <a:rect l="l" t="t" r="r" b="b"/>
              <a:pathLst>
                <a:path w="1777785" h="473215">
                  <a:moveTo>
                    <a:pt x="7003" y="0"/>
                  </a:moveTo>
                  <a:lnTo>
                    <a:pt x="1770782" y="0"/>
                  </a:lnTo>
                  <a:cubicBezTo>
                    <a:pt x="1774649" y="0"/>
                    <a:pt x="1777785" y="3135"/>
                    <a:pt x="1777785" y="7003"/>
                  </a:cubicBezTo>
                  <a:lnTo>
                    <a:pt x="1777785" y="466212"/>
                  </a:lnTo>
                  <a:cubicBezTo>
                    <a:pt x="1777785" y="470080"/>
                    <a:pt x="1774649" y="473215"/>
                    <a:pt x="1770782" y="473215"/>
                  </a:cubicBezTo>
                  <a:lnTo>
                    <a:pt x="7003" y="473215"/>
                  </a:lnTo>
                  <a:cubicBezTo>
                    <a:pt x="5146" y="473215"/>
                    <a:pt x="3365" y="472477"/>
                    <a:pt x="2051" y="471164"/>
                  </a:cubicBezTo>
                  <a:cubicBezTo>
                    <a:pt x="738" y="469850"/>
                    <a:pt x="0" y="468069"/>
                    <a:pt x="0" y="466212"/>
                  </a:cubicBezTo>
                  <a:lnTo>
                    <a:pt x="0" y="7003"/>
                  </a:lnTo>
                  <a:cubicBezTo>
                    <a:pt x="0" y="3135"/>
                    <a:pt x="3135" y="0"/>
                    <a:pt x="7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777785" cy="511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902946" y="4838472"/>
            <a:ext cx="5862712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2565"/>
              </a:lnSpc>
              <a:spcBef>
                <a:spcPct val="0"/>
              </a:spcBef>
            </a:pPr>
            <a:r>
              <a:rPr lang="en-US" sz="1832" u="none" strike="noStrike" spc="1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Generar igualdad de oportunidades en las personas que atraviesan circunstancias vitales que afectan a su desarrollo integral, tanto en nuestro entorno como en países del Sur.</a:t>
            </a:r>
          </a:p>
          <a:p>
            <a:pPr marL="0" lvl="1" indent="0" algn="just">
              <a:lnSpc>
                <a:spcPts val="2565"/>
              </a:lnSpc>
              <a:spcBef>
                <a:spcPct val="0"/>
              </a:spcBef>
            </a:pPr>
            <a:endParaRPr lang="en-US" sz="1832" u="none" strike="noStrike" spc="10">
              <a:solidFill>
                <a:srgbClr val="020301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0144048" y="4539986"/>
            <a:ext cx="673173" cy="67317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endParaRPr lang="en-US" sz="2138" b="1" spc="164" dirty="0">
                <a:solidFill>
                  <a:srgbClr val="FFFFFF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480635" y="6997703"/>
            <a:ext cx="6632791" cy="1765532"/>
            <a:chOff x="0" y="0"/>
            <a:chExt cx="1777785" cy="47321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77785" cy="473215"/>
            </a:xfrm>
            <a:custGeom>
              <a:avLst/>
              <a:gdLst/>
              <a:ahLst/>
              <a:cxnLst/>
              <a:rect l="l" t="t" r="r" b="b"/>
              <a:pathLst>
                <a:path w="1777785" h="473215">
                  <a:moveTo>
                    <a:pt x="7003" y="0"/>
                  </a:moveTo>
                  <a:lnTo>
                    <a:pt x="1770782" y="0"/>
                  </a:lnTo>
                  <a:cubicBezTo>
                    <a:pt x="1774649" y="0"/>
                    <a:pt x="1777785" y="3135"/>
                    <a:pt x="1777785" y="7003"/>
                  </a:cubicBezTo>
                  <a:lnTo>
                    <a:pt x="1777785" y="466212"/>
                  </a:lnTo>
                  <a:cubicBezTo>
                    <a:pt x="1777785" y="470080"/>
                    <a:pt x="1774649" y="473215"/>
                    <a:pt x="1770782" y="473215"/>
                  </a:cubicBezTo>
                  <a:lnTo>
                    <a:pt x="7003" y="473215"/>
                  </a:lnTo>
                  <a:cubicBezTo>
                    <a:pt x="5146" y="473215"/>
                    <a:pt x="3365" y="472477"/>
                    <a:pt x="2051" y="471164"/>
                  </a:cubicBezTo>
                  <a:cubicBezTo>
                    <a:pt x="738" y="469850"/>
                    <a:pt x="0" y="468069"/>
                    <a:pt x="0" y="466212"/>
                  </a:cubicBezTo>
                  <a:lnTo>
                    <a:pt x="0" y="7003"/>
                  </a:lnTo>
                  <a:cubicBezTo>
                    <a:pt x="0" y="3135"/>
                    <a:pt x="3135" y="0"/>
                    <a:pt x="7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77785" cy="511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920392" y="7027617"/>
            <a:ext cx="5862712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2565"/>
              </a:lnSpc>
              <a:spcBef>
                <a:spcPct val="0"/>
              </a:spcBef>
            </a:pPr>
            <a:r>
              <a:rPr lang="en-US" sz="1832" u="none" strike="noStrike" spc="10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Ser un </a:t>
            </a:r>
            <a:r>
              <a:rPr lang="en-US" sz="1832" u="none" strike="noStrike" spc="10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referente</a:t>
            </a:r>
            <a:r>
              <a:rPr lang="en-US" sz="1832" u="none" strike="noStrike" spc="10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para la </a:t>
            </a:r>
            <a:r>
              <a:rPr lang="en-US" sz="1832" u="none" strike="noStrike" spc="10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sociedad</a:t>
            </a:r>
            <a:r>
              <a:rPr lang="en-US" sz="1832" u="none" strike="noStrike" spc="10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civil en la </a:t>
            </a:r>
            <a:r>
              <a:rPr lang="en-US" sz="1832" u="none" strike="noStrike" spc="10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promoción</a:t>
            </a:r>
            <a:r>
              <a:rPr lang="en-US" sz="1832" u="none" strike="noStrike" spc="10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del </a:t>
            </a:r>
            <a:r>
              <a:rPr lang="en-US" sz="1832" u="none" strike="noStrike" spc="10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voluntariado</a:t>
            </a:r>
            <a:r>
              <a:rPr lang="en-US" sz="1832" u="none" strike="noStrike" spc="10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y del </a:t>
            </a:r>
            <a:r>
              <a:rPr lang="en-US" sz="1832" u="none" strike="noStrike" spc="10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trabajo</a:t>
            </a:r>
            <a:r>
              <a:rPr lang="en-US" sz="1832" u="none" strike="noStrike" spc="10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en red para la atención de personas que </a:t>
            </a:r>
            <a:r>
              <a:rPr lang="en-US" sz="1832" u="none" strike="noStrike" spc="10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encuentran</a:t>
            </a:r>
            <a:r>
              <a:rPr lang="en-US" sz="1832" u="none" strike="noStrike" spc="10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en </a:t>
            </a:r>
            <a:r>
              <a:rPr lang="en-US" sz="1832" u="none" strike="noStrike" spc="10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situación</a:t>
            </a:r>
            <a:r>
              <a:rPr lang="en-US" sz="1832" u="none" strike="noStrike" spc="10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 de </a:t>
            </a:r>
            <a:r>
              <a:rPr lang="en-US" sz="1832" u="none" strike="noStrike" spc="10" dirty="0" err="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vulnerabilidad</a:t>
            </a:r>
            <a:r>
              <a:rPr lang="en-US" sz="1832" u="none" strike="noStrike" spc="10" dirty="0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.</a:t>
            </a:r>
          </a:p>
          <a:p>
            <a:pPr marL="0" lvl="1" indent="0" algn="just">
              <a:lnSpc>
                <a:spcPts val="2565"/>
              </a:lnSpc>
              <a:spcBef>
                <a:spcPct val="0"/>
              </a:spcBef>
            </a:pPr>
            <a:endParaRPr lang="en-US" sz="1832" u="none" strike="noStrike" spc="10" dirty="0">
              <a:solidFill>
                <a:srgbClr val="020301"/>
              </a:solidFill>
              <a:latin typeface="Arial" panose="020B0604020202020204" pitchFamily="34" charset="0"/>
              <a:ea typeface="Roboto Mono"/>
              <a:cs typeface="Arial" panose="020B0604020202020204" pitchFamily="34" charset="0"/>
              <a:sym typeface="Roboto Mono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0144048" y="6765911"/>
            <a:ext cx="673173" cy="67317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endParaRPr lang="en-US" sz="2138" b="1" spc="164" dirty="0">
                <a:solidFill>
                  <a:srgbClr val="FFFFFF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618560" y="3165978"/>
            <a:ext cx="1765222" cy="48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22"/>
              </a:lnSpc>
              <a:spcBef>
                <a:spcPct val="0"/>
              </a:spcBef>
            </a:pPr>
            <a:r>
              <a:rPr lang="en-US" sz="2944" b="1" spc="359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ORIGEN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618560" y="5368095"/>
            <a:ext cx="1765222" cy="48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22"/>
              </a:lnSpc>
              <a:spcBef>
                <a:spcPct val="0"/>
              </a:spcBef>
            </a:pPr>
            <a:r>
              <a:rPr lang="en-US" sz="2944" b="1" spc="359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MISIÓN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618560" y="7594020"/>
            <a:ext cx="1588598" cy="48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22"/>
              </a:lnSpc>
              <a:spcBef>
                <a:spcPct val="0"/>
              </a:spcBef>
            </a:pPr>
            <a:r>
              <a:rPr lang="en-US" sz="2944" b="1" spc="359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VISIÓN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5408" y="3695850"/>
            <a:ext cx="21839152" cy="1076676"/>
            <a:chOff x="0" y="0"/>
            <a:chExt cx="5751875" cy="2835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75" cy="283569"/>
            </a:xfrm>
            <a:custGeom>
              <a:avLst/>
              <a:gdLst/>
              <a:ahLst/>
              <a:cxnLst/>
              <a:rect l="l" t="t" r="r" b="b"/>
              <a:pathLst>
                <a:path w="5751875" h="283569">
                  <a:moveTo>
                    <a:pt x="0" y="0"/>
                  </a:moveTo>
                  <a:lnTo>
                    <a:pt x="5751875" y="0"/>
                  </a:lnTo>
                  <a:lnTo>
                    <a:pt x="5751875" y="283569"/>
                  </a:lnTo>
                  <a:lnTo>
                    <a:pt x="0" y="2835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751875" cy="321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7202884"/>
            <a:ext cx="9381304" cy="4110833"/>
          </a:xfrm>
          <a:custGeom>
            <a:avLst/>
            <a:gdLst/>
            <a:ahLst/>
            <a:cxnLst/>
            <a:rect l="l" t="t" r="r" b="b"/>
            <a:pathLst>
              <a:path w="9381304" h="4110833">
                <a:moveTo>
                  <a:pt x="0" y="0"/>
                </a:moveTo>
                <a:lnTo>
                  <a:pt x="9381304" y="0"/>
                </a:lnTo>
                <a:lnTo>
                  <a:pt x="9381304" y="4110832"/>
                </a:lnTo>
                <a:lnTo>
                  <a:pt x="0" y="411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046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AutoShape 6"/>
          <p:cNvSpPr/>
          <p:nvPr/>
        </p:nvSpPr>
        <p:spPr>
          <a:xfrm>
            <a:off x="6183459" y="5476582"/>
            <a:ext cx="0" cy="201869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73248" y="3824691"/>
            <a:ext cx="4131026" cy="83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6"/>
              </a:lnSpc>
              <a:spcBef>
                <a:spcPct val="0"/>
              </a:spcBef>
            </a:pPr>
            <a:r>
              <a:rPr lang="en-US" sz="2397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EVALUAR LA ASISTENCIA A LOS SERVICIOS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6183459" y="3906606"/>
            <a:ext cx="0" cy="655165"/>
          </a:xfrm>
          <a:prstGeom prst="line">
            <a:avLst/>
          </a:prstGeom>
          <a:ln w="28575" cap="flat">
            <a:solidFill>
              <a:srgbClr val="F3F5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4439" y="5115427"/>
            <a:ext cx="4944572" cy="2840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6"/>
              </a:lnSpc>
            </a:pPr>
            <a:r>
              <a:rPr lang="en-US" sz="1975" spc="1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Estudio detallado de los voluntarios actuales de la entidad para conocer: </a:t>
            </a:r>
          </a:p>
          <a:p>
            <a:pPr marL="426594" lvl="1" indent="-213297" algn="l">
              <a:lnSpc>
                <a:spcPts val="2766"/>
              </a:lnSpc>
              <a:buFont typeface="Arial"/>
              <a:buChar char="•"/>
            </a:pPr>
            <a:r>
              <a:rPr lang="en-US" sz="1975" spc="1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Sus características</a:t>
            </a:r>
          </a:p>
          <a:p>
            <a:pPr marL="426594" lvl="1" indent="-213297" algn="l">
              <a:lnSpc>
                <a:spcPts val="2766"/>
              </a:lnSpc>
              <a:buFont typeface="Arial"/>
              <a:buChar char="•"/>
            </a:pPr>
            <a:r>
              <a:rPr lang="en-US" sz="1975" spc="1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Motivaciones </a:t>
            </a:r>
          </a:p>
          <a:p>
            <a:pPr marL="426594" lvl="1" indent="-213297" algn="l">
              <a:lnSpc>
                <a:spcPts val="2766"/>
              </a:lnSpc>
              <a:buFont typeface="Arial"/>
              <a:buChar char="•"/>
            </a:pPr>
            <a:r>
              <a:rPr lang="en-US" sz="1975" spc="1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Edad</a:t>
            </a:r>
          </a:p>
          <a:p>
            <a:pPr marL="426594" lvl="1" indent="-213297" algn="l">
              <a:lnSpc>
                <a:spcPts val="2766"/>
              </a:lnSpc>
              <a:buFont typeface="Arial"/>
              <a:buChar char="•"/>
            </a:pPr>
            <a:r>
              <a:rPr lang="en-US" sz="1975" spc="1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Origen</a:t>
            </a:r>
          </a:p>
          <a:p>
            <a:pPr marL="426594" lvl="1" indent="-213297" algn="l">
              <a:lnSpc>
                <a:spcPts val="2766"/>
              </a:lnSpc>
              <a:buFont typeface="Arial"/>
              <a:buChar char="•"/>
            </a:pPr>
            <a:r>
              <a:rPr lang="en-US" sz="1975" spc="1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Ciudad</a:t>
            </a:r>
          </a:p>
          <a:p>
            <a:pPr marL="426594" lvl="1" indent="-213297" algn="l">
              <a:lnSpc>
                <a:spcPts val="2766"/>
              </a:lnSpc>
              <a:spcBef>
                <a:spcPct val="0"/>
              </a:spcBef>
              <a:buFont typeface="Arial"/>
              <a:buChar char="•"/>
            </a:pPr>
            <a:r>
              <a:rPr lang="en-US" sz="1975" spc="1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Actividades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3908" y="3858981"/>
            <a:ext cx="5727159" cy="73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936"/>
              </a:lnSpc>
              <a:spcBef>
                <a:spcPct val="0"/>
              </a:spcBef>
            </a:pPr>
            <a:r>
              <a:rPr lang="en-US" sz="2097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IDENTIFICAR EL PERFIL Y ASPECTOS DEMOGRÁFICOS DE LOS VOLUNTARIOS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73248" y="5438482"/>
            <a:ext cx="4944572" cy="140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766"/>
              </a:lnSpc>
              <a:spcBef>
                <a:spcPct val="0"/>
              </a:spcBef>
            </a:pPr>
            <a:r>
              <a:rPr lang="en-US" sz="1975" spc="1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Analizar y documentar la frecuencia de asistencia y participación de los voluntarios en los servicios ofrecidos por la entidad para detectar patrones y áreas de mejora.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1903582" y="5476582"/>
            <a:ext cx="0" cy="201869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22695" y="3824691"/>
            <a:ext cx="5150606" cy="83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6"/>
              </a:lnSpc>
              <a:spcBef>
                <a:spcPct val="0"/>
              </a:spcBef>
            </a:pPr>
            <a:r>
              <a:rPr lang="en-US" sz="2397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GENERAR INFORMES Y ESTADÍSTICAS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1903582" y="3906606"/>
            <a:ext cx="0" cy="655165"/>
          </a:xfrm>
          <a:prstGeom prst="line">
            <a:avLst/>
          </a:prstGeom>
          <a:ln w="28575" cap="flat">
            <a:solidFill>
              <a:srgbClr val="F3F5F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293371" y="5438482"/>
            <a:ext cx="4944572" cy="1404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766"/>
              </a:lnSpc>
              <a:spcBef>
                <a:spcPct val="0"/>
              </a:spcBef>
            </a:pPr>
            <a:r>
              <a:rPr lang="en-US" sz="1975" spc="11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Producir reportes periódicos de forma clara sobre la evolución de la participación y perfil de los voluntarios para analizar las necesidades de los servicios.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71341" y="1798094"/>
            <a:ext cx="12089012" cy="1297681"/>
            <a:chOff x="0" y="0"/>
            <a:chExt cx="6911169" cy="7418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11169" cy="741872"/>
            </a:xfrm>
            <a:custGeom>
              <a:avLst/>
              <a:gdLst/>
              <a:ahLst/>
              <a:cxnLst/>
              <a:rect l="l" t="t" r="r" b="b"/>
              <a:pathLst>
                <a:path w="6911169" h="741872">
                  <a:moveTo>
                    <a:pt x="0" y="0"/>
                  </a:moveTo>
                  <a:lnTo>
                    <a:pt x="6911169" y="0"/>
                  </a:lnTo>
                  <a:lnTo>
                    <a:pt x="6911169" y="741872"/>
                  </a:lnTo>
                  <a:lnTo>
                    <a:pt x="0" y="741872"/>
                  </a:lnTo>
                  <a:close/>
                </a:path>
              </a:pathLst>
            </a:custGeom>
            <a:solidFill>
              <a:srgbClr val="EC9C44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911169" cy="779972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21438" y="1802385"/>
            <a:ext cx="11479438" cy="104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62"/>
              </a:lnSpc>
              <a:spcBef>
                <a:spcPct val="0"/>
              </a:spcBef>
            </a:pPr>
            <a:r>
              <a:rPr lang="en-US" sz="5400" b="1" spc="798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OBJETIVOS DEL ESTUDIO</a:t>
            </a:r>
          </a:p>
        </p:txBody>
      </p:sp>
      <p:sp>
        <p:nvSpPr>
          <p:cNvPr id="20" name="Freeform 20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2" b="-332"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2011283" y="5727871"/>
            <a:ext cx="14288" cy="69701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rot="68197">
            <a:off x="948570" y="3364932"/>
            <a:ext cx="2172133" cy="1115933"/>
          </a:xfrm>
          <a:custGeom>
            <a:avLst/>
            <a:gdLst/>
            <a:ahLst/>
            <a:cxnLst/>
            <a:rect l="l" t="t" r="r" b="b"/>
            <a:pathLst>
              <a:path w="2172133" h="1115933">
                <a:moveTo>
                  <a:pt x="0" y="0"/>
                </a:moveTo>
                <a:lnTo>
                  <a:pt x="2172133" y="0"/>
                </a:lnTo>
                <a:lnTo>
                  <a:pt x="2172133" y="1115933"/>
                </a:lnTo>
                <a:lnTo>
                  <a:pt x="0" y="1115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55455" y="3563692"/>
            <a:ext cx="1958364" cy="195836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3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3099632" y="4623186"/>
            <a:ext cx="140823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604397" y="5619122"/>
            <a:ext cx="0" cy="51440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rot="68197">
            <a:off x="4527397" y="3364932"/>
            <a:ext cx="2172133" cy="1115933"/>
          </a:xfrm>
          <a:custGeom>
            <a:avLst/>
            <a:gdLst/>
            <a:ahLst/>
            <a:cxnLst/>
            <a:rect l="l" t="t" r="r" b="b"/>
            <a:pathLst>
              <a:path w="2172133" h="1115933">
                <a:moveTo>
                  <a:pt x="0" y="0"/>
                </a:moveTo>
                <a:lnTo>
                  <a:pt x="2172133" y="0"/>
                </a:lnTo>
                <a:lnTo>
                  <a:pt x="2172133" y="1115933"/>
                </a:lnTo>
                <a:lnTo>
                  <a:pt x="0" y="1115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634281" y="3563692"/>
            <a:ext cx="1958364" cy="195836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3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6678458" y="4623186"/>
            <a:ext cx="140823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082944" y="5619122"/>
            <a:ext cx="0" cy="51440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 rot="68197">
            <a:off x="8005944" y="3364932"/>
            <a:ext cx="2172133" cy="1115933"/>
          </a:xfrm>
          <a:custGeom>
            <a:avLst/>
            <a:gdLst/>
            <a:ahLst/>
            <a:cxnLst/>
            <a:rect l="l" t="t" r="r" b="b"/>
            <a:pathLst>
              <a:path w="2172133" h="1115933">
                <a:moveTo>
                  <a:pt x="0" y="0"/>
                </a:moveTo>
                <a:lnTo>
                  <a:pt x="2172133" y="0"/>
                </a:lnTo>
                <a:lnTo>
                  <a:pt x="2172133" y="1115933"/>
                </a:lnTo>
                <a:lnTo>
                  <a:pt x="0" y="1115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112828" y="3563692"/>
            <a:ext cx="1958364" cy="195836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3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AutoShape 19"/>
          <p:cNvSpPr/>
          <p:nvPr/>
        </p:nvSpPr>
        <p:spPr>
          <a:xfrm>
            <a:off x="10157005" y="4623186"/>
            <a:ext cx="140823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12661770" y="5619122"/>
            <a:ext cx="0" cy="51440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rot="68197">
            <a:off x="11584770" y="3364932"/>
            <a:ext cx="2172133" cy="1115933"/>
          </a:xfrm>
          <a:custGeom>
            <a:avLst/>
            <a:gdLst/>
            <a:ahLst/>
            <a:cxnLst/>
            <a:rect l="l" t="t" r="r" b="b"/>
            <a:pathLst>
              <a:path w="2172133" h="1115933">
                <a:moveTo>
                  <a:pt x="0" y="0"/>
                </a:moveTo>
                <a:lnTo>
                  <a:pt x="2172133" y="0"/>
                </a:lnTo>
                <a:lnTo>
                  <a:pt x="2172133" y="1115933"/>
                </a:lnTo>
                <a:lnTo>
                  <a:pt x="0" y="1115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1691655" y="3563692"/>
            <a:ext cx="1958364" cy="195836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3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AutoShape 25"/>
          <p:cNvSpPr/>
          <p:nvPr/>
        </p:nvSpPr>
        <p:spPr>
          <a:xfrm>
            <a:off x="13735831" y="4623186"/>
            <a:ext cx="140823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16244297" y="5619122"/>
            <a:ext cx="0" cy="51440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7"/>
          <p:cNvSpPr/>
          <p:nvPr/>
        </p:nvSpPr>
        <p:spPr>
          <a:xfrm rot="68197">
            <a:off x="15167297" y="3364932"/>
            <a:ext cx="2172133" cy="1115933"/>
          </a:xfrm>
          <a:custGeom>
            <a:avLst/>
            <a:gdLst/>
            <a:ahLst/>
            <a:cxnLst/>
            <a:rect l="l" t="t" r="r" b="b"/>
            <a:pathLst>
              <a:path w="2172133" h="1115933">
                <a:moveTo>
                  <a:pt x="0" y="0"/>
                </a:moveTo>
                <a:lnTo>
                  <a:pt x="2172133" y="0"/>
                </a:lnTo>
                <a:lnTo>
                  <a:pt x="2172133" y="1115933"/>
                </a:lnTo>
                <a:lnTo>
                  <a:pt x="0" y="1115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5274181" y="3563692"/>
            <a:ext cx="1958364" cy="195836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03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3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-802653" y="9353840"/>
            <a:ext cx="3330785" cy="1711979"/>
            <a:chOff x="0" y="0"/>
            <a:chExt cx="1904177" cy="97872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04177" cy="978722"/>
            </a:xfrm>
            <a:custGeom>
              <a:avLst/>
              <a:gdLst/>
              <a:ahLst/>
              <a:cxnLst/>
              <a:rect l="l" t="t" r="r" b="b"/>
              <a:pathLst>
                <a:path w="1904177" h="978722">
                  <a:moveTo>
                    <a:pt x="0" y="0"/>
                  </a:moveTo>
                  <a:lnTo>
                    <a:pt x="1904177" y="0"/>
                  </a:lnTo>
                  <a:lnTo>
                    <a:pt x="1904177" y="978722"/>
                  </a:lnTo>
                  <a:lnTo>
                    <a:pt x="0" y="978722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904177" cy="1016822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854193" y="-185374"/>
            <a:ext cx="4043744" cy="1711979"/>
            <a:chOff x="0" y="0"/>
            <a:chExt cx="2311769" cy="97872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311769" cy="978722"/>
            </a:xfrm>
            <a:custGeom>
              <a:avLst/>
              <a:gdLst/>
              <a:ahLst/>
              <a:cxnLst/>
              <a:rect l="l" t="t" r="r" b="b"/>
              <a:pathLst>
                <a:path w="2311769" h="978722">
                  <a:moveTo>
                    <a:pt x="0" y="0"/>
                  </a:moveTo>
                  <a:lnTo>
                    <a:pt x="2311769" y="0"/>
                  </a:lnTo>
                  <a:lnTo>
                    <a:pt x="2311769" y="978722"/>
                  </a:lnTo>
                  <a:lnTo>
                    <a:pt x="0" y="978722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2311769" cy="1016822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8" name="Freeform 38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9" name="Freeform 39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0" name="Freeform 40"/>
          <p:cNvSpPr/>
          <p:nvPr/>
        </p:nvSpPr>
        <p:spPr>
          <a:xfrm>
            <a:off x="1500952" y="4192140"/>
            <a:ext cx="1067370" cy="1067370"/>
          </a:xfrm>
          <a:custGeom>
            <a:avLst/>
            <a:gdLst/>
            <a:ahLst/>
            <a:cxnLst/>
            <a:rect l="l" t="t" r="r" b="b"/>
            <a:pathLst>
              <a:path w="1067370" h="1067370">
                <a:moveTo>
                  <a:pt x="0" y="0"/>
                </a:moveTo>
                <a:lnTo>
                  <a:pt x="1067370" y="0"/>
                </a:lnTo>
                <a:lnTo>
                  <a:pt x="1067370" y="1067370"/>
                </a:lnTo>
                <a:lnTo>
                  <a:pt x="0" y="10673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5089025" y="4192140"/>
            <a:ext cx="1196679" cy="951360"/>
          </a:xfrm>
          <a:custGeom>
            <a:avLst/>
            <a:gdLst/>
            <a:ahLst/>
            <a:cxnLst/>
            <a:rect l="l" t="t" r="r" b="b"/>
            <a:pathLst>
              <a:path w="1196679" h="951360">
                <a:moveTo>
                  <a:pt x="0" y="0"/>
                </a:moveTo>
                <a:lnTo>
                  <a:pt x="1196679" y="0"/>
                </a:lnTo>
                <a:lnTo>
                  <a:pt x="1196679" y="951360"/>
                </a:lnTo>
                <a:lnTo>
                  <a:pt x="0" y="951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8553672" y="4173228"/>
            <a:ext cx="1076677" cy="1076677"/>
          </a:xfrm>
          <a:custGeom>
            <a:avLst/>
            <a:gdLst/>
            <a:ahLst/>
            <a:cxnLst/>
            <a:rect l="l" t="t" r="r" b="b"/>
            <a:pathLst>
              <a:path w="1076677" h="1076677">
                <a:moveTo>
                  <a:pt x="0" y="0"/>
                </a:moveTo>
                <a:lnTo>
                  <a:pt x="1076677" y="0"/>
                </a:lnTo>
                <a:lnTo>
                  <a:pt x="1076677" y="1076677"/>
                </a:lnTo>
                <a:lnTo>
                  <a:pt x="0" y="10766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15725093" y="4192140"/>
            <a:ext cx="1046529" cy="1049151"/>
          </a:xfrm>
          <a:custGeom>
            <a:avLst/>
            <a:gdLst/>
            <a:ahLst/>
            <a:cxnLst/>
            <a:rect l="l" t="t" r="r" b="b"/>
            <a:pathLst>
              <a:path w="1046529" h="1049151">
                <a:moveTo>
                  <a:pt x="0" y="0"/>
                </a:moveTo>
                <a:lnTo>
                  <a:pt x="1046528" y="0"/>
                </a:lnTo>
                <a:lnTo>
                  <a:pt x="1046528" y="1049152"/>
                </a:lnTo>
                <a:lnTo>
                  <a:pt x="0" y="10491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12110940" y="4168451"/>
            <a:ext cx="1119793" cy="958823"/>
          </a:xfrm>
          <a:custGeom>
            <a:avLst/>
            <a:gdLst/>
            <a:ahLst/>
            <a:cxnLst/>
            <a:rect l="l" t="t" r="r" b="b"/>
            <a:pathLst>
              <a:path w="1119793" h="958823">
                <a:moveTo>
                  <a:pt x="0" y="0"/>
                </a:moveTo>
                <a:lnTo>
                  <a:pt x="1119793" y="0"/>
                </a:lnTo>
                <a:lnTo>
                  <a:pt x="1119793" y="958823"/>
                </a:lnTo>
                <a:lnTo>
                  <a:pt x="0" y="9588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55455" y="1652362"/>
            <a:ext cx="7707545" cy="1075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162"/>
              </a:lnSpc>
              <a:spcBef>
                <a:spcPct val="0"/>
              </a:spcBef>
            </a:pPr>
            <a:r>
              <a:rPr lang="en-US" sz="6544" b="1" spc="798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METODOLOGÍA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71341" y="6521289"/>
            <a:ext cx="2798340" cy="82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07"/>
              </a:lnSpc>
              <a:spcBef>
                <a:spcPct val="0"/>
              </a:spcBef>
            </a:pPr>
            <a:r>
              <a:rPr lang="en-US" sz="2362" spc="1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Selección de los indicadores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11941" y="3809915"/>
            <a:ext cx="1227259" cy="25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129"/>
              </a:lnSpc>
              <a:spcBef>
                <a:spcPct val="0"/>
              </a:spcBef>
            </a:pPr>
            <a:r>
              <a:rPr lang="en-US" sz="1521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FASE 01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288194" y="6521221"/>
            <a:ext cx="2798340" cy="80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04"/>
              </a:lnSpc>
              <a:spcBef>
                <a:spcPct val="0"/>
              </a:spcBef>
            </a:pPr>
            <a:r>
              <a:rPr lang="en-US" sz="2360" spc="1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Generación de los informes en la bbdd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990767" y="3809915"/>
            <a:ext cx="1227259" cy="25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129"/>
              </a:lnSpc>
              <a:spcBef>
                <a:spcPct val="0"/>
              </a:spcBef>
            </a:pPr>
            <a:r>
              <a:rPr lang="en-US" sz="1521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FASE 02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469314" y="3809915"/>
            <a:ext cx="1227259" cy="25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129"/>
              </a:lnSpc>
              <a:spcBef>
                <a:spcPct val="0"/>
              </a:spcBef>
            </a:pPr>
            <a:r>
              <a:rPr lang="en-US" sz="1521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FASE 03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048141" y="3809915"/>
            <a:ext cx="1227259" cy="25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129"/>
              </a:lnSpc>
              <a:spcBef>
                <a:spcPct val="0"/>
              </a:spcBef>
            </a:pPr>
            <a:r>
              <a:rPr lang="en-US" sz="1521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FASE 04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630667" y="3809915"/>
            <a:ext cx="1227259" cy="25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129"/>
              </a:lnSpc>
              <a:spcBef>
                <a:spcPct val="0"/>
              </a:spcBef>
            </a:pPr>
            <a:r>
              <a:rPr lang="en-US" sz="1521" b="1">
                <a:solidFill>
                  <a:srgbClr val="F3F5F9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FASE 05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800909" y="6521289"/>
            <a:ext cx="2798340" cy="82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04"/>
              </a:lnSpc>
              <a:spcBef>
                <a:spcPct val="0"/>
              </a:spcBef>
            </a:pPr>
            <a:r>
              <a:rPr lang="en-US" sz="2360" spc="1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Depuración de campos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262600" y="6521221"/>
            <a:ext cx="2798340" cy="82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04"/>
              </a:lnSpc>
              <a:spcBef>
                <a:spcPct val="0"/>
              </a:spcBef>
            </a:pPr>
            <a:r>
              <a:rPr lang="en-US" sz="2360" spc="1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Importar datos a POWER BI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4845127" y="6521289"/>
            <a:ext cx="2798340" cy="124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04"/>
              </a:lnSpc>
              <a:spcBef>
                <a:spcPct val="0"/>
              </a:spcBef>
            </a:pPr>
            <a:r>
              <a:rPr lang="en-US" sz="2360" spc="14">
                <a:solidFill>
                  <a:srgbClr val="020301"/>
                </a:solidFill>
                <a:latin typeface="Arial" panose="020B0604020202020204" pitchFamily="34" charset="0"/>
                <a:ea typeface="Roboto Mono"/>
                <a:cs typeface="Arial" panose="020B0604020202020204" pitchFamily="34" charset="0"/>
                <a:sym typeface="Roboto Mono"/>
              </a:rPr>
              <a:t>Realización de gráficas y conclusión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76167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0" y="0"/>
                </a:moveTo>
                <a:lnTo>
                  <a:pt x="11301259" y="0"/>
                </a:lnTo>
                <a:lnTo>
                  <a:pt x="11301259" y="4110833"/>
                </a:lnTo>
                <a:lnTo>
                  <a:pt x="0" y="4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184562" y="1709598"/>
            <a:ext cx="8794946" cy="7710607"/>
            <a:chOff x="0" y="0"/>
            <a:chExt cx="2316364" cy="20307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16364" cy="2030777"/>
            </a:xfrm>
            <a:custGeom>
              <a:avLst/>
              <a:gdLst/>
              <a:ahLst/>
              <a:cxnLst/>
              <a:rect l="l" t="t" r="r" b="b"/>
              <a:pathLst>
                <a:path w="2316364" h="2030777">
                  <a:moveTo>
                    <a:pt x="0" y="0"/>
                  </a:moveTo>
                  <a:lnTo>
                    <a:pt x="2316364" y="0"/>
                  </a:lnTo>
                  <a:lnTo>
                    <a:pt x="2316364" y="2030777"/>
                  </a:lnTo>
                  <a:lnTo>
                    <a:pt x="0" y="2030777"/>
                  </a:lnTo>
                  <a:close/>
                </a:path>
              </a:pathLst>
            </a:custGeom>
            <a:solidFill>
              <a:srgbClr val="F3F5F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6364" cy="2068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46655" y="4482232"/>
            <a:ext cx="896256" cy="865938"/>
            <a:chOff x="0" y="0"/>
            <a:chExt cx="512381" cy="4950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2381" cy="495048"/>
            </a:xfrm>
            <a:custGeom>
              <a:avLst/>
              <a:gdLst/>
              <a:ahLst/>
              <a:cxnLst/>
              <a:rect l="l" t="t" r="r" b="b"/>
              <a:pathLst>
                <a:path w="512381" h="495048">
                  <a:moveTo>
                    <a:pt x="0" y="0"/>
                  </a:moveTo>
                  <a:lnTo>
                    <a:pt x="512381" y="0"/>
                  </a:lnTo>
                  <a:lnTo>
                    <a:pt x="512381" y="495048"/>
                  </a:lnTo>
                  <a:lnTo>
                    <a:pt x="0" y="495048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2381" cy="533148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346655" y="6162066"/>
            <a:ext cx="896256" cy="865938"/>
            <a:chOff x="0" y="0"/>
            <a:chExt cx="512381" cy="4950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2381" cy="495048"/>
            </a:xfrm>
            <a:custGeom>
              <a:avLst/>
              <a:gdLst/>
              <a:ahLst/>
              <a:cxnLst/>
              <a:rect l="l" t="t" r="r" b="b"/>
              <a:pathLst>
                <a:path w="512381" h="495048">
                  <a:moveTo>
                    <a:pt x="0" y="0"/>
                  </a:moveTo>
                  <a:lnTo>
                    <a:pt x="512381" y="0"/>
                  </a:lnTo>
                  <a:lnTo>
                    <a:pt x="512381" y="495048"/>
                  </a:lnTo>
                  <a:lnTo>
                    <a:pt x="0" y="495048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12381" cy="533148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37960" y="7433878"/>
            <a:ext cx="896256" cy="865938"/>
            <a:chOff x="0" y="0"/>
            <a:chExt cx="512381" cy="4950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2381" cy="495048"/>
            </a:xfrm>
            <a:custGeom>
              <a:avLst/>
              <a:gdLst/>
              <a:ahLst/>
              <a:cxnLst/>
              <a:rect l="l" t="t" r="r" b="b"/>
              <a:pathLst>
                <a:path w="512381" h="495048">
                  <a:moveTo>
                    <a:pt x="0" y="0"/>
                  </a:moveTo>
                  <a:lnTo>
                    <a:pt x="512381" y="0"/>
                  </a:lnTo>
                  <a:lnTo>
                    <a:pt x="512381" y="495048"/>
                  </a:lnTo>
                  <a:lnTo>
                    <a:pt x="0" y="495048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512381" cy="533148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-785113" y="-3359962"/>
            <a:ext cx="5135476" cy="4114800"/>
          </a:xfrm>
          <a:custGeom>
            <a:avLst/>
            <a:gdLst/>
            <a:ahLst/>
            <a:cxnLst/>
            <a:rect l="l" t="t" r="r" b="b"/>
            <a:pathLst>
              <a:path w="5135476" h="4114800">
                <a:moveTo>
                  <a:pt x="0" y="0"/>
                </a:moveTo>
                <a:lnTo>
                  <a:pt x="5135476" y="0"/>
                </a:lnTo>
                <a:lnTo>
                  <a:pt x="5135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11897031" y="644342"/>
            <a:ext cx="9396043" cy="9307871"/>
          </a:xfrm>
          <a:custGeom>
            <a:avLst/>
            <a:gdLst/>
            <a:ahLst/>
            <a:cxnLst/>
            <a:rect l="l" t="t" r="r" b="b"/>
            <a:pathLst>
              <a:path w="9396043" h="9307871">
                <a:moveTo>
                  <a:pt x="0" y="0"/>
                </a:moveTo>
                <a:lnTo>
                  <a:pt x="9396043" y="0"/>
                </a:lnTo>
                <a:lnTo>
                  <a:pt x="9396043" y="9307871"/>
                </a:lnTo>
                <a:lnTo>
                  <a:pt x="0" y="9307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 t="-41872" r="-149804" b="-4725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1628948" y="1985100"/>
            <a:ext cx="8888844" cy="1844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93"/>
              </a:lnSpc>
              <a:spcBef>
                <a:spcPct val="0"/>
              </a:spcBef>
            </a:pPr>
            <a:r>
              <a:rPr lang="en-US" sz="5281" b="1" spc="644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HERRAMIENTAS UTILIZADAS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29838" y="4607884"/>
            <a:ext cx="5714162" cy="380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186"/>
              </a:lnSpc>
              <a:spcBef>
                <a:spcPct val="0"/>
              </a:spcBef>
            </a:pPr>
            <a:r>
              <a:rPr lang="en-US" sz="2275" b="1" spc="13">
                <a:solidFill>
                  <a:srgbClr val="020301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BASE DE DATOS DE FUNDACIÓN FADE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17103" y="4033289"/>
            <a:ext cx="1121216" cy="122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51"/>
              </a:lnSpc>
              <a:spcBef>
                <a:spcPct val="0"/>
              </a:spcBef>
            </a:pPr>
            <a:r>
              <a:rPr lang="en-US" sz="7465" b="1" spc="7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3867" y="6162066"/>
            <a:ext cx="2857081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186"/>
              </a:lnSpc>
              <a:spcBef>
                <a:spcPct val="0"/>
              </a:spcBef>
            </a:pPr>
            <a:r>
              <a:rPr lang="en-US" sz="2275" b="1" u="none" strike="noStrike" spc="13" dirty="0">
                <a:solidFill>
                  <a:srgbClr val="020301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DOCUMENTO EXCEL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00663" y="5699037"/>
            <a:ext cx="1121216" cy="122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51"/>
              </a:lnSpc>
              <a:spcBef>
                <a:spcPct val="0"/>
              </a:spcBef>
            </a:pPr>
            <a:r>
              <a:rPr lang="en-US" sz="7465" b="1" spc="7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57907" y="7021029"/>
            <a:ext cx="1121216" cy="122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51"/>
              </a:lnSpc>
              <a:spcBef>
                <a:spcPct val="0"/>
              </a:spcBef>
            </a:pPr>
            <a:r>
              <a:rPr lang="en-US" sz="7465" b="1" spc="7" dirty="0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03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29838" y="7657626"/>
            <a:ext cx="2857081" cy="380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186"/>
              </a:lnSpc>
              <a:spcBef>
                <a:spcPct val="0"/>
              </a:spcBef>
            </a:pPr>
            <a:r>
              <a:rPr lang="en-US" sz="2275" b="1" spc="13">
                <a:solidFill>
                  <a:srgbClr val="020301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POWER BI </a:t>
            </a:r>
          </a:p>
        </p:txBody>
      </p:sp>
      <p:sp>
        <p:nvSpPr>
          <p:cNvPr id="24" name="Freeform 24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Freeform 25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6" name="Freeform 26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76167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0" y="0"/>
                </a:moveTo>
                <a:lnTo>
                  <a:pt x="11301259" y="0"/>
                </a:lnTo>
                <a:lnTo>
                  <a:pt x="11301259" y="4110833"/>
                </a:lnTo>
                <a:lnTo>
                  <a:pt x="0" y="4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121778" y="1998548"/>
            <a:ext cx="890378" cy="860258"/>
            <a:chOff x="0" y="0"/>
            <a:chExt cx="512381" cy="4950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381" cy="495048"/>
            </a:xfrm>
            <a:custGeom>
              <a:avLst/>
              <a:gdLst/>
              <a:ahLst/>
              <a:cxnLst/>
              <a:rect l="l" t="t" r="r" b="b"/>
              <a:pathLst>
                <a:path w="512381" h="495048">
                  <a:moveTo>
                    <a:pt x="0" y="0"/>
                  </a:moveTo>
                  <a:lnTo>
                    <a:pt x="512381" y="0"/>
                  </a:lnTo>
                  <a:lnTo>
                    <a:pt x="512381" y="495048"/>
                  </a:lnTo>
                  <a:lnTo>
                    <a:pt x="0" y="495048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2381" cy="533148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785113" y="-3359962"/>
            <a:ext cx="5135476" cy="4114800"/>
          </a:xfrm>
          <a:custGeom>
            <a:avLst/>
            <a:gdLst/>
            <a:ahLst/>
            <a:cxnLst/>
            <a:rect l="l" t="t" r="r" b="b"/>
            <a:pathLst>
              <a:path w="5135476" h="4114800">
                <a:moveTo>
                  <a:pt x="0" y="0"/>
                </a:moveTo>
                <a:lnTo>
                  <a:pt x="5135476" y="0"/>
                </a:lnTo>
                <a:lnTo>
                  <a:pt x="5135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1897031" y="644342"/>
            <a:ext cx="9396043" cy="9307871"/>
          </a:xfrm>
          <a:custGeom>
            <a:avLst/>
            <a:gdLst/>
            <a:ahLst/>
            <a:cxnLst/>
            <a:rect l="l" t="t" r="r" b="b"/>
            <a:pathLst>
              <a:path w="9396043" h="9307871">
                <a:moveTo>
                  <a:pt x="0" y="0"/>
                </a:moveTo>
                <a:lnTo>
                  <a:pt x="9396043" y="0"/>
                </a:lnTo>
                <a:lnTo>
                  <a:pt x="9396043" y="9307871"/>
                </a:lnTo>
                <a:lnTo>
                  <a:pt x="0" y="9307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 t="-41872" r="-149804" b="-4725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2193102" y="2667587"/>
            <a:ext cx="15194728" cy="6590713"/>
          </a:xfrm>
          <a:custGeom>
            <a:avLst/>
            <a:gdLst/>
            <a:ahLst/>
            <a:cxnLst/>
            <a:rect l="l" t="t" r="r" b="b"/>
            <a:pathLst>
              <a:path w="15194728" h="6590713">
                <a:moveTo>
                  <a:pt x="0" y="0"/>
                </a:moveTo>
                <a:lnTo>
                  <a:pt x="15194727" y="0"/>
                </a:lnTo>
                <a:lnTo>
                  <a:pt x="15194727" y="6590713"/>
                </a:lnTo>
                <a:lnTo>
                  <a:pt x="0" y="65907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2345278" y="1908662"/>
            <a:ext cx="7728091" cy="52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309"/>
              </a:lnSpc>
              <a:spcBef>
                <a:spcPct val="0"/>
              </a:spcBef>
            </a:pPr>
            <a:r>
              <a:rPr lang="en-US" sz="3077" b="1" spc="18">
                <a:solidFill>
                  <a:srgbClr val="020301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BASE DE DATOS DE FUNDACIÓN FADE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5044" y="1368841"/>
            <a:ext cx="1113862" cy="114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66"/>
              </a:lnSpc>
              <a:spcBef>
                <a:spcPct val="0"/>
              </a:spcBef>
            </a:pPr>
            <a:r>
              <a:rPr lang="en-US" sz="6975" b="1" spc="6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76167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0" y="0"/>
                </a:moveTo>
                <a:lnTo>
                  <a:pt x="11301259" y="0"/>
                </a:lnTo>
                <a:lnTo>
                  <a:pt x="11301259" y="4110833"/>
                </a:lnTo>
                <a:lnTo>
                  <a:pt x="0" y="4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121778" y="1998548"/>
            <a:ext cx="890378" cy="860258"/>
            <a:chOff x="0" y="0"/>
            <a:chExt cx="512381" cy="4950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2381" cy="495048"/>
            </a:xfrm>
            <a:custGeom>
              <a:avLst/>
              <a:gdLst/>
              <a:ahLst/>
              <a:cxnLst/>
              <a:rect l="l" t="t" r="r" b="b"/>
              <a:pathLst>
                <a:path w="512381" h="495048">
                  <a:moveTo>
                    <a:pt x="0" y="0"/>
                  </a:moveTo>
                  <a:lnTo>
                    <a:pt x="512381" y="0"/>
                  </a:lnTo>
                  <a:lnTo>
                    <a:pt x="512381" y="495048"/>
                  </a:lnTo>
                  <a:lnTo>
                    <a:pt x="0" y="495048"/>
                  </a:lnTo>
                  <a:close/>
                </a:path>
              </a:pathLst>
            </a:custGeom>
            <a:solidFill>
              <a:srgbClr val="EA9A2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2381" cy="533148"/>
            </a:xfrm>
            <a:prstGeom prst="rect">
              <a:avLst/>
            </a:prstGeom>
          </p:spPr>
          <p:txBody>
            <a:bodyPr lIns="31845" tIns="31845" rIns="31845" bIns="31845" rtlCol="0" anchor="ctr"/>
            <a:lstStyle/>
            <a:p>
              <a:pPr algn="ctr">
                <a:lnSpc>
                  <a:spcPts val="122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785113" y="-3359962"/>
            <a:ext cx="5135476" cy="4114800"/>
          </a:xfrm>
          <a:custGeom>
            <a:avLst/>
            <a:gdLst/>
            <a:ahLst/>
            <a:cxnLst/>
            <a:rect l="l" t="t" r="r" b="b"/>
            <a:pathLst>
              <a:path w="5135476" h="4114800">
                <a:moveTo>
                  <a:pt x="0" y="0"/>
                </a:moveTo>
                <a:lnTo>
                  <a:pt x="5135476" y="0"/>
                </a:lnTo>
                <a:lnTo>
                  <a:pt x="51354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1897031" y="644342"/>
            <a:ext cx="9396043" cy="9307871"/>
          </a:xfrm>
          <a:custGeom>
            <a:avLst/>
            <a:gdLst/>
            <a:ahLst/>
            <a:cxnLst/>
            <a:rect l="l" t="t" r="r" b="b"/>
            <a:pathLst>
              <a:path w="9396043" h="9307871">
                <a:moveTo>
                  <a:pt x="0" y="0"/>
                </a:moveTo>
                <a:lnTo>
                  <a:pt x="9396043" y="0"/>
                </a:lnTo>
                <a:lnTo>
                  <a:pt x="9396043" y="9307871"/>
                </a:lnTo>
                <a:lnTo>
                  <a:pt x="0" y="93078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 t="-41872" r="-149804" b="-4725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771341" y="493289"/>
            <a:ext cx="2325384" cy="847505"/>
          </a:xfrm>
          <a:custGeom>
            <a:avLst/>
            <a:gdLst/>
            <a:ahLst/>
            <a:cxnLst/>
            <a:rect l="l" t="t" r="r" b="b"/>
            <a:pathLst>
              <a:path w="2325384" h="847505">
                <a:moveTo>
                  <a:pt x="0" y="0"/>
                </a:moveTo>
                <a:lnTo>
                  <a:pt x="2325384" y="0"/>
                </a:lnTo>
                <a:lnTo>
                  <a:pt x="2325384" y="847504"/>
                </a:lnTo>
                <a:lnTo>
                  <a:pt x="0" y="847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771341" y="8656507"/>
            <a:ext cx="902414" cy="1499499"/>
          </a:xfrm>
          <a:custGeom>
            <a:avLst/>
            <a:gdLst/>
            <a:ahLst/>
            <a:cxnLst/>
            <a:rect l="l" t="t" r="r" b="b"/>
            <a:pathLst>
              <a:path w="902414" h="1499499">
                <a:moveTo>
                  <a:pt x="0" y="0"/>
                </a:moveTo>
                <a:lnTo>
                  <a:pt x="902413" y="0"/>
                </a:lnTo>
                <a:lnTo>
                  <a:pt x="902413" y="1499499"/>
                </a:lnTo>
                <a:lnTo>
                  <a:pt x="0" y="14994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4852026" y="493289"/>
            <a:ext cx="9671242" cy="8966433"/>
          </a:xfrm>
          <a:custGeom>
            <a:avLst/>
            <a:gdLst/>
            <a:ahLst/>
            <a:cxnLst/>
            <a:rect l="l" t="t" r="r" b="b"/>
            <a:pathLst>
              <a:path w="9671242" h="8966433">
                <a:moveTo>
                  <a:pt x="0" y="0"/>
                </a:moveTo>
                <a:lnTo>
                  <a:pt x="9671243" y="0"/>
                </a:lnTo>
                <a:lnTo>
                  <a:pt x="9671243" y="8966433"/>
                </a:lnTo>
                <a:lnTo>
                  <a:pt x="0" y="89664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1375" b="-431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TextBox 11"/>
          <p:cNvSpPr txBox="1"/>
          <p:nvPr/>
        </p:nvSpPr>
        <p:spPr>
          <a:xfrm>
            <a:off x="2345278" y="1908662"/>
            <a:ext cx="7728091" cy="10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9"/>
              </a:lnSpc>
            </a:pPr>
            <a:r>
              <a:rPr lang="en-US" sz="3077" b="1" spc="18" dirty="0">
                <a:solidFill>
                  <a:srgbClr val="020301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DOCUMENTO</a:t>
            </a:r>
          </a:p>
          <a:p>
            <a:pPr marL="0" lvl="1" indent="0" algn="l">
              <a:lnSpc>
                <a:spcPts val="4309"/>
              </a:lnSpc>
              <a:spcBef>
                <a:spcPct val="0"/>
              </a:spcBef>
            </a:pPr>
            <a:r>
              <a:rPr lang="en-US" sz="3077" b="1" spc="18" dirty="0">
                <a:solidFill>
                  <a:srgbClr val="020301"/>
                </a:solidFill>
                <a:latin typeface="Arial" panose="020B0604020202020204" pitchFamily="34" charset="0"/>
                <a:ea typeface="Roboto Mono Bold"/>
                <a:cs typeface="Arial" panose="020B0604020202020204" pitchFamily="34" charset="0"/>
                <a:sym typeface="Roboto Mono Bold"/>
              </a:rPr>
              <a:t>EXCEL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5044" y="1368841"/>
            <a:ext cx="1113862" cy="114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66"/>
              </a:lnSpc>
              <a:spcBef>
                <a:spcPct val="0"/>
              </a:spcBef>
            </a:pPr>
            <a:r>
              <a:rPr lang="en-US" sz="6975" b="1" spc="6">
                <a:solidFill>
                  <a:srgbClr val="000000"/>
                </a:solidFill>
                <a:latin typeface="Arial" panose="020B0604020202020204" pitchFamily="34" charset="0"/>
                <a:ea typeface="Barlow Bold"/>
                <a:cs typeface="Arial" panose="020B0604020202020204" pitchFamily="34" charset="0"/>
                <a:sym typeface="Barlow Bold"/>
              </a:rPr>
              <a:t>01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745643" y="9096446"/>
            <a:ext cx="2367783" cy="907384"/>
          </a:xfrm>
          <a:custGeom>
            <a:avLst/>
            <a:gdLst/>
            <a:ahLst/>
            <a:cxnLst/>
            <a:rect l="l" t="t" r="r" b="b"/>
            <a:pathLst>
              <a:path w="2367783" h="907384">
                <a:moveTo>
                  <a:pt x="0" y="0"/>
                </a:moveTo>
                <a:lnTo>
                  <a:pt x="2367782" y="0"/>
                </a:lnTo>
                <a:lnTo>
                  <a:pt x="2367782" y="907384"/>
                </a:lnTo>
                <a:lnTo>
                  <a:pt x="0" y="9073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32" b="-332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457</Words>
  <Application>Microsoft Office PowerPoint</Application>
  <PresentationFormat>Personalizado</PresentationFormat>
  <Paragraphs>97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Roboto Mono Bold</vt:lpstr>
      <vt:lpstr>Arial</vt:lpstr>
      <vt:lpstr>Calibri</vt:lpstr>
      <vt:lpstr>Roboto Mono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</dc:title>
  <dc:creator>Dirección</dc:creator>
  <cp:lastModifiedBy>Fundación FADE 02</cp:lastModifiedBy>
  <cp:revision>6</cp:revision>
  <dcterms:created xsi:type="dcterms:W3CDTF">2006-08-16T00:00:00Z</dcterms:created>
  <dcterms:modified xsi:type="dcterms:W3CDTF">2024-11-06T12:10:37Z</dcterms:modified>
  <dc:identifier>DAGVh9VZCjE</dc:identifier>
</cp:coreProperties>
</file>